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003300" y="1363686"/>
            <a:ext cx="10185400" cy="2087969"/>
          </a:xfrm>
          <a:prstGeom prst="rect">
            <a:avLst/>
          </a:prstGeom>
        </p:spPr>
        <p:txBody>
          <a:bodyPr anchor="t"/>
          <a:lstStyle>
            <a:lvl1pPr>
              <a:defRPr sz="4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003300" y="3616411"/>
            <a:ext cx="10185400" cy="1305315"/>
          </a:xfrm>
          <a:prstGeom prst="rect">
            <a:avLst/>
          </a:prstGeom>
        </p:spPr>
        <p:txBody>
          <a:bodyPr anchor="ctr"/>
          <a:lstStyle>
            <a:lvl1pPr marL="0" indent="0" algn="r">
              <a:buSzTx/>
              <a:buFontTx/>
              <a:buNone/>
              <a:defRPr b="1" sz="2200">
                <a:latin typeface="Segoe UI Semibold"/>
                <a:ea typeface="Segoe UI Semibold"/>
                <a:cs typeface="Segoe UI Semibold"/>
                <a:sym typeface="Segoe UI Semibold"/>
              </a:defRPr>
            </a:lvl1pPr>
            <a:lvl2pPr marL="0" indent="457200" algn="r">
              <a:buSzTx/>
              <a:buFontTx/>
              <a:buNone/>
              <a:defRPr b="1" sz="2200">
                <a:latin typeface="Segoe UI Semibold"/>
                <a:ea typeface="Segoe UI Semibold"/>
                <a:cs typeface="Segoe UI Semibold"/>
                <a:sym typeface="Segoe UI Semibold"/>
              </a:defRPr>
            </a:lvl2pPr>
            <a:lvl3pPr marL="0" indent="914400" algn="r">
              <a:buSzTx/>
              <a:buFontTx/>
              <a:buNone/>
              <a:defRPr b="1" sz="2200">
                <a:latin typeface="Segoe UI Semibold"/>
                <a:ea typeface="Segoe UI Semibold"/>
                <a:cs typeface="Segoe UI Semibold"/>
                <a:sym typeface="Segoe UI Semibold"/>
              </a:defRPr>
            </a:lvl3pPr>
            <a:lvl4pPr marL="0" indent="1371600" algn="r">
              <a:buSzTx/>
              <a:buFontTx/>
              <a:buNone/>
              <a:defRPr b="1" sz="2200">
                <a:latin typeface="Segoe UI Semibold"/>
                <a:ea typeface="Segoe UI Semibold"/>
                <a:cs typeface="Segoe UI Semibold"/>
                <a:sym typeface="Segoe UI Semibold"/>
              </a:defRPr>
            </a:lvl4pPr>
            <a:lvl5pPr marL="0" indent="1828800" algn="r">
              <a:buSzTx/>
              <a:buFontTx/>
              <a:buNone/>
              <a:defRPr b="1" sz="2200">
                <a:latin typeface="Segoe UI Semibold"/>
                <a:ea typeface="Segoe UI Semibold"/>
                <a:cs typeface="Segoe UI Semibold"/>
                <a:sym typeface="Segoe UI Semibold"/>
              </a:defRPr>
            </a:lvl5pPr>
          </a:lstStyle>
          <a:p>
            <a:pPr/>
            <a:r>
              <a:t>Presenter name(s)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Text Placeholder 6"/>
          <p:cNvSpPr/>
          <p:nvPr>
            <p:ph type="body" sz="quarter" idx="21" hasCustomPrompt="1"/>
          </p:nvPr>
        </p:nvSpPr>
        <p:spPr>
          <a:xfrm>
            <a:off x="1003300" y="5111401"/>
            <a:ext cx="10185400" cy="1422749"/>
          </a:xfrm>
          <a:prstGeom prst="rect">
            <a:avLst/>
          </a:prstGeom>
        </p:spPr>
        <p:txBody>
          <a:bodyPr anchor="b"/>
          <a:lstStyle>
            <a:lvl1pPr marL="0" indent="0" algn="r">
              <a:buSzTx/>
              <a:buFontTx/>
              <a:buNone/>
              <a:defRPr sz="1600"/>
            </a:lvl1pPr>
          </a:lstStyle>
          <a:p>
            <a:pPr/>
            <a:r>
              <a:t>Title slide footer (date, occasion etc.)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with ban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3"/>
          <p:cNvGrpSpPr/>
          <p:nvPr/>
        </p:nvGrpSpPr>
        <p:grpSpPr>
          <a:xfrm>
            <a:off x="2" y="0"/>
            <a:ext cx="12191999" cy="6858001"/>
            <a:chOff x="1" y="0"/>
            <a:chExt cx="12191998" cy="6858001"/>
          </a:xfrm>
        </p:grpSpPr>
        <p:sp>
          <p:nvSpPr>
            <p:cNvPr id="122" name="Freeform 21"/>
            <p:cNvSpPr/>
            <p:nvPr/>
          </p:nvSpPr>
          <p:spPr>
            <a:xfrm>
              <a:off x="1" y="24018"/>
              <a:ext cx="12187237" cy="45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893"/>
                  </a:lnTo>
                  <a:lnTo>
                    <a:pt x="18484" y="2916"/>
                  </a:lnTo>
                  <a:cubicBezTo>
                    <a:pt x="11919" y="2929"/>
                    <a:pt x="6978" y="3433"/>
                    <a:pt x="999" y="18881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2323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Freeform 20"/>
            <p:cNvSpPr/>
            <p:nvPr/>
          </p:nvSpPr>
          <p:spPr>
            <a:xfrm>
              <a:off x="1" y="-1"/>
              <a:ext cx="12187237" cy="45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893"/>
                  </a:lnTo>
                  <a:lnTo>
                    <a:pt x="18484" y="2916"/>
                  </a:lnTo>
                  <a:cubicBezTo>
                    <a:pt x="11919" y="2929"/>
                    <a:pt x="6978" y="3433"/>
                    <a:pt x="999" y="18881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DEEB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Freeform 26"/>
            <p:cNvSpPr/>
            <p:nvPr/>
          </p:nvSpPr>
          <p:spPr>
            <a:xfrm>
              <a:off x="47128" y="0"/>
              <a:ext cx="65028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500" y="1037"/>
                  </a:lnTo>
                  <a:cubicBezTo>
                    <a:pt x="7092" y="7597"/>
                    <a:pt x="6776" y="14528"/>
                    <a:pt x="7026" y="20353"/>
                  </a:cubicBezTo>
                  <a:cubicBezTo>
                    <a:pt x="7040" y="20768"/>
                    <a:pt x="7054" y="21184"/>
                    <a:pt x="7068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D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" name="Freeform 25"/>
            <p:cNvSpPr/>
            <p:nvPr/>
          </p:nvSpPr>
          <p:spPr>
            <a:xfrm>
              <a:off x="2" y="0"/>
              <a:ext cx="65028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500" y="1037"/>
                  </a:lnTo>
                  <a:cubicBezTo>
                    <a:pt x="7092" y="7597"/>
                    <a:pt x="6776" y="14528"/>
                    <a:pt x="7026" y="20353"/>
                  </a:cubicBezTo>
                  <a:cubicBezTo>
                    <a:pt x="7040" y="20768"/>
                    <a:pt x="7054" y="21184"/>
                    <a:pt x="7068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2323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26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06016" y="150256"/>
              <a:ext cx="544039" cy="5440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Picture 14" descr="Picture 1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259" y="6231828"/>
              <a:ext cx="1981972" cy="626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0" name="Rectangle 9"/>
            <p:cNvGrpSpPr/>
            <p:nvPr/>
          </p:nvGrpSpPr>
          <p:grpSpPr>
            <a:xfrm>
              <a:off x="1569243" y="6807993"/>
              <a:ext cx="10622757" cy="50008"/>
              <a:chOff x="0" y="0"/>
              <a:chExt cx="10622756" cy="50007"/>
            </a:xfrm>
          </p:grpSpPr>
          <p:sp>
            <p:nvSpPr>
              <p:cNvPr id="128" name="Rectangle"/>
              <p:cNvSpPr/>
              <p:nvPr/>
            </p:nvSpPr>
            <p:spPr>
              <a:xfrm rot="5400000">
                <a:off x="5286374" y="-5286375"/>
                <a:ext cx="50008" cy="10622757"/>
              </a:xfrm>
              <a:prstGeom prst="rect">
                <a:avLst/>
              </a:prstGeom>
              <a:solidFill>
                <a:srgbClr val="2323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9" name="Text"/>
              <p:cNvSpPr txBox="1"/>
              <p:nvPr/>
            </p:nvSpPr>
            <p:spPr>
              <a:xfrm flipH="1" rot="5400000">
                <a:off x="5290661" y="-38497"/>
                <a:ext cx="41434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</p:grpSp>
      <p:sp>
        <p:nvSpPr>
          <p:cNvPr id="132" name="Presentation title"/>
          <p:cNvSpPr txBox="1"/>
          <p:nvPr>
            <p:ph type="title" hasCustomPrompt="1"/>
          </p:nvPr>
        </p:nvSpPr>
        <p:spPr>
          <a:xfrm>
            <a:off x="1003300" y="631043"/>
            <a:ext cx="10185400" cy="817328"/>
          </a:xfrm>
          <a:prstGeom prst="rect">
            <a:avLst/>
          </a:prstGeom>
        </p:spPr>
        <p:txBody>
          <a:bodyPr anchor="t"/>
          <a:lstStyle>
            <a:lvl1pPr>
              <a:defRPr sz="4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3" name="Body Level One…"/>
          <p:cNvSpPr txBox="1"/>
          <p:nvPr>
            <p:ph type="body" sz="quarter" idx="1" hasCustomPrompt="1"/>
          </p:nvPr>
        </p:nvSpPr>
        <p:spPr>
          <a:xfrm>
            <a:off x="1003300" y="5000964"/>
            <a:ext cx="10185400" cy="817328"/>
          </a:xfrm>
          <a:prstGeom prst="rect">
            <a:avLst/>
          </a:prstGeom>
        </p:spPr>
        <p:txBody>
          <a:bodyPr anchor="ctr"/>
          <a:lstStyle>
            <a:lvl1pPr marL="0" indent="0" algn="r">
              <a:buSzTx/>
              <a:buFontTx/>
              <a:buNone/>
              <a:defRPr b="1" sz="2200">
                <a:latin typeface="Segoe UI Semibold"/>
                <a:ea typeface="Segoe UI Semibold"/>
                <a:cs typeface="Segoe UI Semibold"/>
                <a:sym typeface="Segoe UI Semibold"/>
              </a:defRPr>
            </a:lvl1pPr>
            <a:lvl2pPr marL="0" indent="457200" algn="r">
              <a:buSzTx/>
              <a:buFontTx/>
              <a:buNone/>
              <a:defRPr b="1" sz="2200">
                <a:latin typeface="Segoe UI Semibold"/>
                <a:ea typeface="Segoe UI Semibold"/>
                <a:cs typeface="Segoe UI Semibold"/>
                <a:sym typeface="Segoe UI Semibold"/>
              </a:defRPr>
            </a:lvl2pPr>
            <a:lvl3pPr marL="0" indent="914400" algn="r">
              <a:buSzTx/>
              <a:buFontTx/>
              <a:buNone/>
              <a:defRPr b="1" sz="2200">
                <a:latin typeface="Segoe UI Semibold"/>
                <a:ea typeface="Segoe UI Semibold"/>
                <a:cs typeface="Segoe UI Semibold"/>
                <a:sym typeface="Segoe UI Semibold"/>
              </a:defRPr>
            </a:lvl3pPr>
            <a:lvl4pPr marL="0" indent="1371600" algn="r">
              <a:buSzTx/>
              <a:buFontTx/>
              <a:buNone/>
              <a:defRPr b="1" sz="2200">
                <a:latin typeface="Segoe UI Semibold"/>
                <a:ea typeface="Segoe UI Semibold"/>
                <a:cs typeface="Segoe UI Semibold"/>
                <a:sym typeface="Segoe UI Semibold"/>
              </a:defRPr>
            </a:lvl4pPr>
            <a:lvl5pPr marL="0" indent="1828800" algn="r">
              <a:buSzTx/>
              <a:buFontTx/>
              <a:buNone/>
              <a:defRPr b="1" sz="2200">
                <a:latin typeface="Segoe UI Semibold"/>
                <a:ea typeface="Segoe UI Semibold"/>
                <a:cs typeface="Segoe UI Semibold"/>
                <a:sym typeface="Segoe UI Semibold"/>
              </a:defRPr>
            </a:lvl5pPr>
          </a:lstStyle>
          <a:p>
            <a:pPr/>
            <a:r>
              <a:t>Presenter name(s)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4" name="Text Placeholder 6"/>
          <p:cNvSpPr/>
          <p:nvPr>
            <p:ph type="body" sz="quarter" idx="21" hasCustomPrompt="1"/>
          </p:nvPr>
        </p:nvSpPr>
        <p:spPr>
          <a:xfrm>
            <a:off x="1003300" y="5818292"/>
            <a:ext cx="10185400" cy="715858"/>
          </a:xfrm>
          <a:prstGeom prst="rect">
            <a:avLst/>
          </a:prstGeom>
        </p:spPr>
        <p:txBody>
          <a:bodyPr anchor="b"/>
          <a:lstStyle>
            <a:lvl1pPr marL="0" indent="0" algn="r">
              <a:buSzTx/>
              <a:buFontTx/>
              <a:buNone/>
              <a:defRPr sz="1600"/>
            </a:lvl1pPr>
          </a:lstStyle>
          <a:p>
            <a:pPr/>
            <a:r>
              <a:t>Title slide footer (date, occasion etc.)</a:t>
            </a:r>
          </a:p>
        </p:txBody>
      </p:sp>
      <p:sp>
        <p:nvSpPr>
          <p:cNvPr id="135" name="Picture Placeholder 2"/>
          <p:cNvSpPr/>
          <p:nvPr>
            <p:ph type="pic" sz="half" idx="22"/>
          </p:nvPr>
        </p:nvSpPr>
        <p:spPr>
          <a:xfrm>
            <a:off x="0" y="1753024"/>
            <a:ext cx="12192000" cy="272446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Title"/>
          <p:cNvSpPr txBox="1"/>
          <p:nvPr>
            <p:ph type="title" hasCustomPrompt="1"/>
          </p:nvPr>
        </p:nvSpPr>
        <p:spPr>
          <a:xfrm>
            <a:off x="603250" y="539750"/>
            <a:ext cx="10985500" cy="717475"/>
          </a:xfrm>
          <a:prstGeom prst="rect">
            <a:avLst/>
          </a:prstGeom>
        </p:spPr>
        <p:txBody>
          <a:bodyPr lIns="25400" tIns="25400" rIns="25400" bIns="25400" anchor="t"/>
          <a:lstStyle>
            <a:lvl1pPr defTabSz="1219169">
              <a:lnSpc>
                <a:spcPct val="80000"/>
              </a:lnSpc>
              <a:defRPr spc="-84" sz="4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44" name="Slide Subtitle"/>
          <p:cNvSpPr txBox="1"/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  <a:ln w="3175"/>
        </p:spPr>
        <p:txBody>
          <a:bodyPr lIns="22859" tIns="22859" rIns="22859" bIns="2285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5997574" y="6540499"/>
            <a:ext cx="190603" cy="187301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292100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xfrm>
            <a:off x="988595" y="1825625"/>
            <a:ext cx="51840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Right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/>
          <p:nvPr>
            <p:ph type="pic" idx="21"/>
          </p:nvPr>
        </p:nvSpPr>
        <p:spPr>
          <a:xfrm>
            <a:off x="5183187" y="431801"/>
            <a:ext cx="6240463" cy="54292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990600" y="1630278"/>
            <a:ext cx="3932238" cy="423077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Click to edit title"/>
          <p:cNvSpPr txBox="1"/>
          <p:nvPr>
            <p:ph type="title" hasCustomPrompt="1"/>
          </p:nvPr>
        </p:nvSpPr>
        <p:spPr>
          <a:xfrm>
            <a:off x="990600" y="431800"/>
            <a:ext cx="3932238" cy="1020759"/>
          </a:xfrm>
          <a:prstGeom prst="rect">
            <a:avLst/>
          </a:prstGeom>
        </p:spPr>
        <p:txBody>
          <a:bodyPr/>
          <a:lstStyle/>
          <a:p>
            <a:pPr/>
            <a:r>
              <a:t>Click to edit title 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ft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3"/>
          <p:cNvGrpSpPr/>
          <p:nvPr/>
        </p:nvGrpSpPr>
        <p:grpSpPr>
          <a:xfrm>
            <a:off x="2" y="0"/>
            <a:ext cx="12191999" cy="6858001"/>
            <a:chOff x="1" y="0"/>
            <a:chExt cx="12191998" cy="6858001"/>
          </a:xfrm>
        </p:grpSpPr>
        <p:sp>
          <p:nvSpPr>
            <p:cNvPr id="74" name="Freeform 21"/>
            <p:cNvSpPr/>
            <p:nvPr/>
          </p:nvSpPr>
          <p:spPr>
            <a:xfrm>
              <a:off x="1" y="24018"/>
              <a:ext cx="12187237" cy="45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893"/>
                  </a:lnTo>
                  <a:lnTo>
                    <a:pt x="18484" y="2916"/>
                  </a:lnTo>
                  <a:cubicBezTo>
                    <a:pt x="11919" y="2929"/>
                    <a:pt x="6978" y="3433"/>
                    <a:pt x="999" y="18881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2323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Freeform 20"/>
            <p:cNvSpPr/>
            <p:nvPr/>
          </p:nvSpPr>
          <p:spPr>
            <a:xfrm>
              <a:off x="1" y="-1"/>
              <a:ext cx="12187237" cy="45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893"/>
                  </a:lnTo>
                  <a:lnTo>
                    <a:pt x="18484" y="2916"/>
                  </a:lnTo>
                  <a:cubicBezTo>
                    <a:pt x="11919" y="2929"/>
                    <a:pt x="6978" y="3433"/>
                    <a:pt x="999" y="18881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DEEB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" name="Freeform 26"/>
            <p:cNvSpPr/>
            <p:nvPr/>
          </p:nvSpPr>
          <p:spPr>
            <a:xfrm>
              <a:off x="47128" y="0"/>
              <a:ext cx="65028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500" y="1037"/>
                  </a:lnTo>
                  <a:cubicBezTo>
                    <a:pt x="7092" y="7597"/>
                    <a:pt x="6776" y="14528"/>
                    <a:pt x="7026" y="20353"/>
                  </a:cubicBezTo>
                  <a:cubicBezTo>
                    <a:pt x="7040" y="20768"/>
                    <a:pt x="7054" y="21184"/>
                    <a:pt x="7068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D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" name="Freeform 25"/>
            <p:cNvSpPr/>
            <p:nvPr/>
          </p:nvSpPr>
          <p:spPr>
            <a:xfrm>
              <a:off x="2" y="0"/>
              <a:ext cx="65028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500" y="1037"/>
                  </a:lnTo>
                  <a:cubicBezTo>
                    <a:pt x="7092" y="7597"/>
                    <a:pt x="6776" y="14528"/>
                    <a:pt x="7026" y="20353"/>
                  </a:cubicBezTo>
                  <a:cubicBezTo>
                    <a:pt x="7040" y="20768"/>
                    <a:pt x="7054" y="21184"/>
                    <a:pt x="7068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2323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06016" y="150256"/>
              <a:ext cx="544039" cy="5440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Picture 14" descr="Picture 1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259" y="6231828"/>
              <a:ext cx="1981972" cy="626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2" name="Rectangle 9"/>
            <p:cNvGrpSpPr/>
            <p:nvPr/>
          </p:nvGrpSpPr>
          <p:grpSpPr>
            <a:xfrm>
              <a:off x="1569243" y="6807993"/>
              <a:ext cx="10622757" cy="50008"/>
              <a:chOff x="0" y="0"/>
              <a:chExt cx="10622756" cy="50007"/>
            </a:xfrm>
          </p:grpSpPr>
          <p:sp>
            <p:nvSpPr>
              <p:cNvPr id="80" name="Rectangle"/>
              <p:cNvSpPr/>
              <p:nvPr/>
            </p:nvSpPr>
            <p:spPr>
              <a:xfrm rot="5400000">
                <a:off x="5286374" y="-5286375"/>
                <a:ext cx="50008" cy="10622757"/>
              </a:xfrm>
              <a:prstGeom prst="rect">
                <a:avLst/>
              </a:prstGeom>
              <a:solidFill>
                <a:srgbClr val="2323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1" name="Text"/>
              <p:cNvSpPr txBox="1"/>
              <p:nvPr/>
            </p:nvSpPr>
            <p:spPr>
              <a:xfrm flipH="1" rot="5400000">
                <a:off x="5290661" y="-38497"/>
                <a:ext cx="41434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</p:grpSp>
      <p:sp>
        <p:nvSpPr>
          <p:cNvPr id="84" name="Picture Placeholder 2"/>
          <p:cNvSpPr/>
          <p:nvPr>
            <p:ph type="pic" idx="21"/>
          </p:nvPr>
        </p:nvSpPr>
        <p:spPr>
          <a:xfrm>
            <a:off x="990600" y="431801"/>
            <a:ext cx="6240463" cy="54292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7491413" y="1630278"/>
            <a:ext cx="3932238" cy="423077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Click to edit title"/>
          <p:cNvSpPr txBox="1"/>
          <p:nvPr>
            <p:ph type="title" hasCustomPrompt="1"/>
          </p:nvPr>
        </p:nvSpPr>
        <p:spPr>
          <a:xfrm>
            <a:off x="7491413" y="431800"/>
            <a:ext cx="3932238" cy="1020759"/>
          </a:xfrm>
          <a:prstGeom prst="rect">
            <a:avLst/>
          </a:prstGeom>
        </p:spPr>
        <p:txBody>
          <a:bodyPr/>
          <a:lstStyle/>
          <a:p>
            <a:pPr/>
            <a:r>
              <a:t>Click to edit title 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arg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3"/>
          <p:cNvGrpSpPr/>
          <p:nvPr/>
        </p:nvGrpSpPr>
        <p:grpSpPr>
          <a:xfrm>
            <a:off x="2" y="0"/>
            <a:ext cx="12191999" cy="6858001"/>
            <a:chOff x="1" y="0"/>
            <a:chExt cx="12191998" cy="6858001"/>
          </a:xfrm>
        </p:grpSpPr>
        <p:sp>
          <p:nvSpPr>
            <p:cNvPr id="94" name="Freeform 21"/>
            <p:cNvSpPr/>
            <p:nvPr/>
          </p:nvSpPr>
          <p:spPr>
            <a:xfrm>
              <a:off x="1" y="24018"/>
              <a:ext cx="12187237" cy="45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893"/>
                  </a:lnTo>
                  <a:lnTo>
                    <a:pt x="18484" y="2916"/>
                  </a:lnTo>
                  <a:cubicBezTo>
                    <a:pt x="11919" y="2929"/>
                    <a:pt x="6978" y="3433"/>
                    <a:pt x="999" y="18881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2323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" name="Freeform 20"/>
            <p:cNvSpPr/>
            <p:nvPr/>
          </p:nvSpPr>
          <p:spPr>
            <a:xfrm>
              <a:off x="1" y="-1"/>
              <a:ext cx="12187237" cy="45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893"/>
                  </a:lnTo>
                  <a:lnTo>
                    <a:pt x="18484" y="2916"/>
                  </a:lnTo>
                  <a:cubicBezTo>
                    <a:pt x="11919" y="2929"/>
                    <a:pt x="6978" y="3433"/>
                    <a:pt x="999" y="18881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DEEB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Freeform 26"/>
            <p:cNvSpPr/>
            <p:nvPr/>
          </p:nvSpPr>
          <p:spPr>
            <a:xfrm>
              <a:off x="47128" y="0"/>
              <a:ext cx="65028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500" y="1037"/>
                  </a:lnTo>
                  <a:cubicBezTo>
                    <a:pt x="7092" y="7597"/>
                    <a:pt x="6776" y="14528"/>
                    <a:pt x="7026" y="20353"/>
                  </a:cubicBezTo>
                  <a:cubicBezTo>
                    <a:pt x="7040" y="20768"/>
                    <a:pt x="7054" y="21184"/>
                    <a:pt x="7068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D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" name="Freeform 25"/>
            <p:cNvSpPr/>
            <p:nvPr/>
          </p:nvSpPr>
          <p:spPr>
            <a:xfrm>
              <a:off x="2" y="0"/>
              <a:ext cx="65028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500" y="1037"/>
                  </a:lnTo>
                  <a:cubicBezTo>
                    <a:pt x="7092" y="7597"/>
                    <a:pt x="6776" y="14528"/>
                    <a:pt x="7026" y="20353"/>
                  </a:cubicBezTo>
                  <a:cubicBezTo>
                    <a:pt x="7040" y="20768"/>
                    <a:pt x="7054" y="21184"/>
                    <a:pt x="7068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2323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9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06016" y="150256"/>
              <a:ext cx="544039" cy="5440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" name="Picture 14" descr="Picture 1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259" y="6231828"/>
              <a:ext cx="1981972" cy="626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2" name="Rectangle 9"/>
            <p:cNvGrpSpPr/>
            <p:nvPr/>
          </p:nvGrpSpPr>
          <p:grpSpPr>
            <a:xfrm>
              <a:off x="1569243" y="6807993"/>
              <a:ext cx="10622757" cy="50008"/>
              <a:chOff x="0" y="0"/>
              <a:chExt cx="10622756" cy="50007"/>
            </a:xfrm>
          </p:grpSpPr>
          <p:sp>
            <p:nvSpPr>
              <p:cNvPr id="100" name="Rectangle"/>
              <p:cNvSpPr/>
              <p:nvPr/>
            </p:nvSpPr>
            <p:spPr>
              <a:xfrm rot="5400000">
                <a:off x="5286374" y="-5286375"/>
                <a:ext cx="50008" cy="10622757"/>
              </a:xfrm>
              <a:prstGeom prst="rect">
                <a:avLst/>
              </a:prstGeom>
              <a:solidFill>
                <a:srgbClr val="2323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1" name="Text"/>
              <p:cNvSpPr txBox="1"/>
              <p:nvPr/>
            </p:nvSpPr>
            <p:spPr>
              <a:xfrm flipH="1" rot="5400000">
                <a:off x="5290661" y="-38497"/>
                <a:ext cx="41434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</p:grpSp>
      <p:sp>
        <p:nvSpPr>
          <p:cNvPr id="104" name="Picture Placeholder 2"/>
          <p:cNvSpPr/>
          <p:nvPr>
            <p:ph type="pic" idx="21"/>
          </p:nvPr>
        </p:nvSpPr>
        <p:spPr>
          <a:xfrm>
            <a:off x="990600" y="431801"/>
            <a:ext cx="10433050" cy="522304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5" name="Body Level One…"/>
          <p:cNvSpPr txBox="1"/>
          <p:nvPr>
            <p:ph type="body" sz="quarter" idx="1"/>
          </p:nvPr>
        </p:nvSpPr>
        <p:spPr>
          <a:xfrm>
            <a:off x="990600" y="5742907"/>
            <a:ext cx="10433050" cy="44734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arge picture with caption (no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icture Placeholder 2"/>
          <p:cNvSpPr/>
          <p:nvPr>
            <p:ph type="pic" idx="21"/>
          </p:nvPr>
        </p:nvSpPr>
        <p:spPr>
          <a:xfrm>
            <a:off x="206587" y="203200"/>
            <a:ext cx="11778826" cy="59943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4" name="Body Level One…"/>
          <p:cNvSpPr txBox="1"/>
          <p:nvPr>
            <p:ph type="body" sz="quarter" idx="1"/>
          </p:nvPr>
        </p:nvSpPr>
        <p:spPr>
          <a:xfrm>
            <a:off x="206587" y="6291548"/>
            <a:ext cx="11778826" cy="44734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/>
          <p:cNvGrpSpPr/>
          <p:nvPr/>
        </p:nvGrpSpPr>
        <p:grpSpPr>
          <a:xfrm>
            <a:off x="2" y="0"/>
            <a:ext cx="12191999" cy="6858001"/>
            <a:chOff x="1" y="0"/>
            <a:chExt cx="12191998" cy="6858001"/>
          </a:xfrm>
        </p:grpSpPr>
        <p:sp>
          <p:nvSpPr>
            <p:cNvPr id="2" name="Freeform 21"/>
            <p:cNvSpPr/>
            <p:nvPr/>
          </p:nvSpPr>
          <p:spPr>
            <a:xfrm>
              <a:off x="1" y="24018"/>
              <a:ext cx="12187237" cy="45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893"/>
                  </a:lnTo>
                  <a:lnTo>
                    <a:pt x="18484" y="2916"/>
                  </a:lnTo>
                  <a:cubicBezTo>
                    <a:pt x="11919" y="2929"/>
                    <a:pt x="6978" y="3433"/>
                    <a:pt x="999" y="18881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2323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" name="Freeform 20"/>
            <p:cNvSpPr/>
            <p:nvPr/>
          </p:nvSpPr>
          <p:spPr>
            <a:xfrm>
              <a:off x="1" y="-1"/>
              <a:ext cx="12187237" cy="45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893"/>
                  </a:lnTo>
                  <a:lnTo>
                    <a:pt x="18484" y="2916"/>
                  </a:lnTo>
                  <a:cubicBezTo>
                    <a:pt x="11919" y="2929"/>
                    <a:pt x="6978" y="3433"/>
                    <a:pt x="999" y="18881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DEEB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" name="Freeform 26"/>
            <p:cNvSpPr/>
            <p:nvPr/>
          </p:nvSpPr>
          <p:spPr>
            <a:xfrm>
              <a:off x="47128" y="0"/>
              <a:ext cx="65028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500" y="1037"/>
                  </a:lnTo>
                  <a:cubicBezTo>
                    <a:pt x="7092" y="7597"/>
                    <a:pt x="6776" y="14528"/>
                    <a:pt x="7026" y="20353"/>
                  </a:cubicBezTo>
                  <a:cubicBezTo>
                    <a:pt x="7040" y="20768"/>
                    <a:pt x="7054" y="21184"/>
                    <a:pt x="7068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D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" name="Freeform 25"/>
            <p:cNvSpPr/>
            <p:nvPr/>
          </p:nvSpPr>
          <p:spPr>
            <a:xfrm>
              <a:off x="2" y="0"/>
              <a:ext cx="65028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500" y="1037"/>
                  </a:lnTo>
                  <a:cubicBezTo>
                    <a:pt x="7092" y="7597"/>
                    <a:pt x="6776" y="14528"/>
                    <a:pt x="7026" y="20353"/>
                  </a:cubicBezTo>
                  <a:cubicBezTo>
                    <a:pt x="7040" y="20768"/>
                    <a:pt x="7054" y="21184"/>
                    <a:pt x="7068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2323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06016" y="150256"/>
              <a:ext cx="544039" cy="5440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Picture 14" descr="Picture 1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259" y="6231828"/>
              <a:ext cx="1981972" cy="626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" name="Rectangle 9"/>
            <p:cNvGrpSpPr/>
            <p:nvPr/>
          </p:nvGrpSpPr>
          <p:grpSpPr>
            <a:xfrm>
              <a:off x="1569243" y="6807993"/>
              <a:ext cx="10622757" cy="50008"/>
              <a:chOff x="0" y="0"/>
              <a:chExt cx="10622756" cy="50007"/>
            </a:xfrm>
          </p:grpSpPr>
          <p:sp>
            <p:nvSpPr>
              <p:cNvPr id="8" name="Rectangle"/>
              <p:cNvSpPr/>
              <p:nvPr/>
            </p:nvSpPr>
            <p:spPr>
              <a:xfrm rot="5400000">
                <a:off x="5286374" y="-5286375"/>
                <a:ext cx="50008" cy="10622757"/>
              </a:xfrm>
              <a:prstGeom prst="rect">
                <a:avLst/>
              </a:prstGeom>
              <a:solidFill>
                <a:srgbClr val="2323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" name="Text"/>
              <p:cNvSpPr txBox="1"/>
              <p:nvPr/>
            </p:nvSpPr>
            <p:spPr>
              <a:xfrm flipH="1" rot="5400000">
                <a:off x="5290661" y="-38497"/>
                <a:ext cx="41434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</p:grpSp>
      <p:sp>
        <p:nvSpPr>
          <p:cNvPr id="12" name="Title Text"/>
          <p:cNvSpPr txBox="1"/>
          <p:nvPr>
            <p:ph type="title"/>
          </p:nvPr>
        </p:nvSpPr>
        <p:spPr>
          <a:xfrm>
            <a:off x="990600" y="431800"/>
            <a:ext cx="10433050" cy="102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idx="1"/>
          </p:nvPr>
        </p:nvSpPr>
        <p:spPr>
          <a:xfrm>
            <a:off x="990600" y="1612900"/>
            <a:ext cx="10433050" cy="444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125735" y="6397940"/>
            <a:ext cx="297916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23236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32365"/>
          </a:solidFill>
          <a:uFillTx/>
          <a:latin typeface="Segoe UI Semibold"/>
          <a:ea typeface="Segoe UI Semibold"/>
          <a:cs typeface="Segoe UI Semibold"/>
          <a:sym typeface="Segoe UI Semi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32365"/>
          </a:solidFill>
          <a:uFillTx/>
          <a:latin typeface="Segoe UI Semibold"/>
          <a:ea typeface="Segoe UI Semibold"/>
          <a:cs typeface="Segoe UI Semibold"/>
          <a:sym typeface="Segoe UI Semi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32365"/>
          </a:solidFill>
          <a:uFillTx/>
          <a:latin typeface="Segoe UI Semibold"/>
          <a:ea typeface="Segoe UI Semibold"/>
          <a:cs typeface="Segoe UI Semibold"/>
          <a:sym typeface="Segoe UI Semi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32365"/>
          </a:solidFill>
          <a:uFillTx/>
          <a:latin typeface="Segoe UI Semibold"/>
          <a:ea typeface="Segoe UI Semibold"/>
          <a:cs typeface="Segoe UI Semibold"/>
          <a:sym typeface="Segoe UI Semi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32365"/>
          </a:solidFill>
          <a:uFillTx/>
          <a:latin typeface="Segoe UI Semibold"/>
          <a:ea typeface="Segoe UI Semibold"/>
          <a:cs typeface="Segoe UI Semibold"/>
          <a:sym typeface="Segoe UI Semi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32365"/>
          </a:solidFill>
          <a:uFillTx/>
          <a:latin typeface="Segoe UI Semibold"/>
          <a:ea typeface="Segoe UI Semibold"/>
          <a:cs typeface="Segoe UI Semibold"/>
          <a:sym typeface="Segoe UI Semi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32365"/>
          </a:solidFill>
          <a:uFillTx/>
          <a:latin typeface="Segoe UI Semibold"/>
          <a:ea typeface="Segoe UI Semibold"/>
          <a:cs typeface="Segoe UI Semibold"/>
          <a:sym typeface="Segoe UI Semi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32365"/>
          </a:solidFill>
          <a:uFillTx/>
          <a:latin typeface="Segoe UI Semibold"/>
          <a:ea typeface="Segoe UI Semibold"/>
          <a:cs typeface="Segoe UI Semibold"/>
          <a:sym typeface="Segoe UI Semi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32365"/>
          </a:solidFill>
          <a:uFillTx/>
          <a:latin typeface="Segoe UI Semibold"/>
          <a:ea typeface="Segoe UI Semibold"/>
          <a:cs typeface="Segoe UI Semibold"/>
          <a:sym typeface="Segoe UI Semibold"/>
        </a:defRPr>
      </a:lvl9pPr>
    </p:titleStyle>
    <p:bodyStyle>
      <a:lvl1pPr marL="228600" marR="0" indent="-228600" algn="l" defTabSz="914400" rtl="0" latinLnBrk="0">
        <a:lnSpc>
          <a:spcPct val="125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1pPr>
      <a:lvl2pPr marL="731519" marR="0" indent="-274319" algn="l" defTabSz="914400" rtl="0" latinLnBrk="0">
        <a:lnSpc>
          <a:spcPct val="125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2pPr>
      <a:lvl3pPr marL="1219200" marR="0" indent="-304800" algn="l" defTabSz="914400" rtl="0" latinLnBrk="0">
        <a:lnSpc>
          <a:spcPct val="125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3pPr>
      <a:lvl4pPr marL="1714500" marR="0" indent="-342900" algn="l" defTabSz="914400" rtl="0" latinLnBrk="0">
        <a:lnSpc>
          <a:spcPct val="125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4pPr>
      <a:lvl5pPr marL="2171700" marR="0" indent="-342900" algn="l" defTabSz="914400" rtl="0" latinLnBrk="0">
        <a:lnSpc>
          <a:spcPct val="125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5pPr>
      <a:lvl6pPr marL="2590800" marR="0" indent="-304800" algn="l" defTabSz="914400" rtl="0" latinLnBrk="0">
        <a:lnSpc>
          <a:spcPct val="125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6pPr>
      <a:lvl7pPr marL="3048000" marR="0" indent="-304800" algn="l" defTabSz="914400" rtl="0" latinLnBrk="0">
        <a:lnSpc>
          <a:spcPct val="125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7pPr>
      <a:lvl8pPr marL="3505200" marR="0" indent="-304800" algn="l" defTabSz="914400" rtl="0" latinLnBrk="0">
        <a:lnSpc>
          <a:spcPct val="125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8pPr>
      <a:lvl9pPr marL="3962400" marR="0" indent="-304800" algn="l" defTabSz="914400" rtl="0" latinLnBrk="0">
        <a:lnSpc>
          <a:spcPct val="125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4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3" Type="http://schemas.openxmlformats.org/officeDocument/2006/relationships/image" Target="../media/image2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3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868680">
              <a:defRPr sz="3800"/>
            </a:pPr>
            <a:r>
              <a:t>Explaining the spatial pattern of debris flow and flood hazard in High Mountain Asia </a:t>
            </a:r>
          </a:p>
          <a:p>
            <a:pPr defTabSz="868680">
              <a:defRPr sz="3989"/>
            </a:pPr>
          </a:p>
        </p:txBody>
      </p:sp>
      <p:sp>
        <p:nvSpPr>
          <p:cNvPr id="155" name="Subtitle 2"/>
          <p:cNvSpPr txBox="1"/>
          <p:nvPr>
            <p:ph type="subTitle" sz="quarter" idx="1"/>
          </p:nvPr>
        </p:nvSpPr>
        <p:spPr>
          <a:xfrm>
            <a:off x="7281159" y="4149811"/>
            <a:ext cx="4542541" cy="1918460"/>
          </a:xfrm>
          <a:prstGeom prst="rect">
            <a:avLst/>
          </a:prstGeom>
        </p:spPr>
        <p:txBody>
          <a:bodyPr/>
          <a:lstStyle/>
          <a:p>
            <a:pPr algn="l">
              <a:defRPr b="0">
                <a:solidFill>
                  <a:srgbClr val="232361"/>
                </a:solidFill>
              </a:defRPr>
            </a:pPr>
            <a:r>
              <a:rPr b="1"/>
              <a:t>Varya Bazilova</a:t>
            </a:r>
            <a:r>
              <a:t>,</a:t>
            </a:r>
          </a:p>
          <a:p>
            <a:pPr algn="l">
              <a:defRPr b="0">
                <a:solidFill>
                  <a:srgbClr val="232361"/>
                </a:solidFill>
              </a:defRPr>
            </a:pPr>
            <a:r>
              <a:t>Tjalling de Haas, Walter Immerzeel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⁉️"/>
          <p:cNvSpPr txBox="1"/>
          <p:nvPr/>
        </p:nvSpPr>
        <p:spPr>
          <a:xfrm>
            <a:off x="8977965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⁉️</a:t>
            </a:r>
          </a:p>
        </p:txBody>
      </p:sp>
      <p:sp>
        <p:nvSpPr>
          <p:cNvPr id="194" name="frame the…"/>
          <p:cNvSpPr txBox="1"/>
          <p:nvPr/>
        </p:nvSpPr>
        <p:spPr>
          <a:xfrm>
            <a:off x="398423" y="3209456"/>
            <a:ext cx="1305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frame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question</a:t>
            </a:r>
          </a:p>
        </p:txBody>
      </p:sp>
      <p:sp>
        <p:nvSpPr>
          <p:cNvPr id="195" name="get data…"/>
          <p:cNvSpPr txBox="1"/>
          <p:nvPr/>
        </p:nvSpPr>
        <p:spPr>
          <a:xfrm>
            <a:off x="1902191" y="3209456"/>
            <a:ext cx="10715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get data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clean up</a:t>
            </a:r>
          </a:p>
        </p:txBody>
      </p:sp>
      <p:sp>
        <p:nvSpPr>
          <p:cNvPr id="196" name="📋"/>
          <p:cNvSpPr txBox="1"/>
          <p:nvPr/>
        </p:nvSpPr>
        <p:spPr>
          <a:xfrm>
            <a:off x="200490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📋</a:t>
            </a:r>
          </a:p>
        </p:txBody>
      </p:sp>
      <p:sp>
        <p:nvSpPr>
          <p:cNvPr id="197" name="🧐"/>
          <p:cNvSpPr txBox="1"/>
          <p:nvPr/>
        </p:nvSpPr>
        <p:spPr>
          <a:xfrm>
            <a:off x="618112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🧐</a:t>
            </a:r>
          </a:p>
        </p:txBody>
      </p:sp>
      <p:sp>
        <p:nvSpPr>
          <p:cNvPr id="198" name="📋📋"/>
          <p:cNvSpPr txBox="1"/>
          <p:nvPr/>
        </p:nvSpPr>
        <p:spPr>
          <a:xfrm>
            <a:off x="3412260" y="1790656"/>
            <a:ext cx="115824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/>
            </a:pPr>
            <a:r>
              <a:t>📋</a:t>
            </a:r>
            <a:r>
              <a:rPr baseline="-5999"/>
              <a:t>📋</a:t>
            </a:r>
          </a:p>
        </p:txBody>
      </p:sp>
      <p:sp>
        <p:nvSpPr>
          <p:cNvPr id="199" name="split data:…"/>
          <p:cNvSpPr txBox="1"/>
          <p:nvPr/>
        </p:nvSpPr>
        <p:spPr>
          <a:xfrm>
            <a:off x="3294028" y="3209456"/>
            <a:ext cx="139470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split data: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train &amp; test</a:t>
            </a:r>
          </a:p>
        </p:txBody>
      </p:sp>
      <p:sp>
        <p:nvSpPr>
          <p:cNvPr id="200" name="🚀"/>
          <p:cNvSpPr txBox="1"/>
          <p:nvPr/>
        </p:nvSpPr>
        <p:spPr>
          <a:xfrm>
            <a:off x="5634024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🚀</a:t>
            </a:r>
          </a:p>
        </p:txBody>
      </p:sp>
      <p:sp>
        <p:nvSpPr>
          <p:cNvPr id="201" name="machine learning:…"/>
          <p:cNvSpPr txBox="1"/>
          <p:nvPr/>
        </p:nvSpPr>
        <p:spPr>
          <a:xfrm>
            <a:off x="4935146" y="3209456"/>
            <a:ext cx="226389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machine learning: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build the model</a:t>
            </a:r>
          </a:p>
        </p:txBody>
      </p:sp>
      <p:sp>
        <p:nvSpPr>
          <p:cNvPr id="202" name="evaluate…"/>
          <p:cNvSpPr txBox="1"/>
          <p:nvPr/>
        </p:nvSpPr>
        <p:spPr>
          <a:xfrm>
            <a:off x="8782107" y="3209456"/>
            <a:ext cx="125785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evaluate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the model</a:t>
            </a:r>
          </a:p>
        </p:txBody>
      </p:sp>
      <p:sp>
        <p:nvSpPr>
          <p:cNvPr id="203" name="🪄"/>
          <p:cNvSpPr txBox="1"/>
          <p:nvPr/>
        </p:nvSpPr>
        <p:spPr>
          <a:xfrm>
            <a:off x="1069243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🪄</a:t>
            </a:r>
          </a:p>
        </p:txBody>
      </p:sp>
      <p:sp>
        <p:nvSpPr>
          <p:cNvPr id="204" name="make…"/>
          <p:cNvSpPr txBox="1"/>
          <p:nvPr/>
        </p:nvSpPr>
        <p:spPr>
          <a:xfrm>
            <a:off x="10445563" y="3209456"/>
            <a:ext cx="135987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make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predictions</a:t>
            </a:r>
          </a:p>
        </p:txBody>
      </p:sp>
      <p:sp>
        <p:nvSpPr>
          <p:cNvPr id="205" name="🔧"/>
          <p:cNvSpPr txBox="1"/>
          <p:nvPr/>
        </p:nvSpPr>
        <p:spPr>
          <a:xfrm>
            <a:off x="7477859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🔧</a:t>
            </a:r>
          </a:p>
        </p:txBody>
      </p:sp>
      <p:sp>
        <p:nvSpPr>
          <p:cNvPr id="206" name="tune the…"/>
          <p:cNvSpPr txBox="1"/>
          <p:nvPr/>
        </p:nvSpPr>
        <p:spPr>
          <a:xfrm>
            <a:off x="7335245" y="3209456"/>
            <a:ext cx="115137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tune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model</a:t>
            </a:r>
          </a:p>
        </p:txBody>
      </p:sp>
      <p:sp>
        <p:nvSpPr>
          <p:cNvPr id="207" name="Rectangle"/>
          <p:cNvSpPr/>
          <p:nvPr/>
        </p:nvSpPr>
        <p:spPr>
          <a:xfrm>
            <a:off x="1771264" y="3101135"/>
            <a:ext cx="10116485" cy="1270001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⁉️"/>
          <p:cNvSpPr txBox="1"/>
          <p:nvPr/>
        </p:nvSpPr>
        <p:spPr>
          <a:xfrm>
            <a:off x="8977965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⁉️</a:t>
            </a:r>
          </a:p>
        </p:txBody>
      </p:sp>
      <p:sp>
        <p:nvSpPr>
          <p:cNvPr id="210" name="frame the…"/>
          <p:cNvSpPr txBox="1"/>
          <p:nvPr/>
        </p:nvSpPr>
        <p:spPr>
          <a:xfrm>
            <a:off x="398423" y="3209456"/>
            <a:ext cx="1305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frame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question</a:t>
            </a:r>
          </a:p>
        </p:txBody>
      </p:sp>
      <p:sp>
        <p:nvSpPr>
          <p:cNvPr id="211" name="get data…"/>
          <p:cNvSpPr txBox="1"/>
          <p:nvPr/>
        </p:nvSpPr>
        <p:spPr>
          <a:xfrm>
            <a:off x="1902191" y="3209456"/>
            <a:ext cx="10715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get data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clean up</a:t>
            </a:r>
          </a:p>
        </p:txBody>
      </p:sp>
      <p:sp>
        <p:nvSpPr>
          <p:cNvPr id="212" name="📋"/>
          <p:cNvSpPr txBox="1"/>
          <p:nvPr/>
        </p:nvSpPr>
        <p:spPr>
          <a:xfrm>
            <a:off x="200490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📋</a:t>
            </a:r>
          </a:p>
        </p:txBody>
      </p:sp>
      <p:sp>
        <p:nvSpPr>
          <p:cNvPr id="213" name="🧐"/>
          <p:cNvSpPr txBox="1"/>
          <p:nvPr/>
        </p:nvSpPr>
        <p:spPr>
          <a:xfrm>
            <a:off x="618112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🧐</a:t>
            </a:r>
          </a:p>
        </p:txBody>
      </p:sp>
      <p:sp>
        <p:nvSpPr>
          <p:cNvPr id="214" name="📋📋"/>
          <p:cNvSpPr txBox="1"/>
          <p:nvPr/>
        </p:nvSpPr>
        <p:spPr>
          <a:xfrm>
            <a:off x="3412260" y="1790656"/>
            <a:ext cx="115824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/>
            </a:pPr>
            <a:r>
              <a:t>📋</a:t>
            </a:r>
            <a:r>
              <a:rPr baseline="-5999"/>
              <a:t>📋</a:t>
            </a:r>
          </a:p>
        </p:txBody>
      </p:sp>
      <p:sp>
        <p:nvSpPr>
          <p:cNvPr id="215" name="split data:…"/>
          <p:cNvSpPr txBox="1"/>
          <p:nvPr/>
        </p:nvSpPr>
        <p:spPr>
          <a:xfrm>
            <a:off x="3294028" y="3209456"/>
            <a:ext cx="139470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split data: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train &amp; test</a:t>
            </a:r>
          </a:p>
        </p:txBody>
      </p:sp>
      <p:sp>
        <p:nvSpPr>
          <p:cNvPr id="216" name="🚀"/>
          <p:cNvSpPr txBox="1"/>
          <p:nvPr/>
        </p:nvSpPr>
        <p:spPr>
          <a:xfrm>
            <a:off x="5634024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🚀</a:t>
            </a:r>
          </a:p>
        </p:txBody>
      </p:sp>
      <p:sp>
        <p:nvSpPr>
          <p:cNvPr id="217" name="machine learning:…"/>
          <p:cNvSpPr txBox="1"/>
          <p:nvPr/>
        </p:nvSpPr>
        <p:spPr>
          <a:xfrm>
            <a:off x="4935146" y="3209456"/>
            <a:ext cx="226389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machine learning: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build the model</a:t>
            </a:r>
          </a:p>
        </p:txBody>
      </p:sp>
      <p:sp>
        <p:nvSpPr>
          <p:cNvPr id="218" name="evaluate…"/>
          <p:cNvSpPr txBox="1"/>
          <p:nvPr/>
        </p:nvSpPr>
        <p:spPr>
          <a:xfrm>
            <a:off x="8782107" y="3209456"/>
            <a:ext cx="125785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evaluate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the model</a:t>
            </a:r>
          </a:p>
        </p:txBody>
      </p:sp>
      <p:sp>
        <p:nvSpPr>
          <p:cNvPr id="219" name="🪄"/>
          <p:cNvSpPr txBox="1"/>
          <p:nvPr/>
        </p:nvSpPr>
        <p:spPr>
          <a:xfrm>
            <a:off x="1069243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🪄</a:t>
            </a:r>
          </a:p>
        </p:txBody>
      </p:sp>
      <p:sp>
        <p:nvSpPr>
          <p:cNvPr id="220" name="make…"/>
          <p:cNvSpPr txBox="1"/>
          <p:nvPr/>
        </p:nvSpPr>
        <p:spPr>
          <a:xfrm>
            <a:off x="10445563" y="3209456"/>
            <a:ext cx="135987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make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predictions</a:t>
            </a:r>
          </a:p>
        </p:txBody>
      </p:sp>
      <p:sp>
        <p:nvSpPr>
          <p:cNvPr id="221" name="🔧"/>
          <p:cNvSpPr txBox="1"/>
          <p:nvPr/>
        </p:nvSpPr>
        <p:spPr>
          <a:xfrm>
            <a:off x="7477859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🔧</a:t>
            </a:r>
          </a:p>
        </p:txBody>
      </p:sp>
      <p:sp>
        <p:nvSpPr>
          <p:cNvPr id="222" name="tune the…"/>
          <p:cNvSpPr txBox="1"/>
          <p:nvPr/>
        </p:nvSpPr>
        <p:spPr>
          <a:xfrm>
            <a:off x="7335245" y="3209456"/>
            <a:ext cx="115137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tune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model</a:t>
            </a:r>
          </a:p>
        </p:txBody>
      </p:sp>
      <p:sp>
        <p:nvSpPr>
          <p:cNvPr id="223" name="Rectangle"/>
          <p:cNvSpPr/>
          <p:nvPr/>
        </p:nvSpPr>
        <p:spPr>
          <a:xfrm>
            <a:off x="3172002" y="3101135"/>
            <a:ext cx="8715747" cy="1270001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⁉️"/>
          <p:cNvSpPr txBox="1"/>
          <p:nvPr/>
        </p:nvSpPr>
        <p:spPr>
          <a:xfrm>
            <a:off x="8977965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⁉️</a:t>
            </a:r>
          </a:p>
        </p:txBody>
      </p:sp>
      <p:sp>
        <p:nvSpPr>
          <p:cNvPr id="226" name="frame the…"/>
          <p:cNvSpPr txBox="1"/>
          <p:nvPr/>
        </p:nvSpPr>
        <p:spPr>
          <a:xfrm>
            <a:off x="398423" y="3209456"/>
            <a:ext cx="1305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frame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question</a:t>
            </a:r>
          </a:p>
        </p:txBody>
      </p:sp>
      <p:sp>
        <p:nvSpPr>
          <p:cNvPr id="227" name="get data…"/>
          <p:cNvSpPr txBox="1"/>
          <p:nvPr/>
        </p:nvSpPr>
        <p:spPr>
          <a:xfrm>
            <a:off x="1902191" y="3209456"/>
            <a:ext cx="10715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get data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clean up</a:t>
            </a:r>
          </a:p>
        </p:txBody>
      </p:sp>
      <p:sp>
        <p:nvSpPr>
          <p:cNvPr id="228" name="📋"/>
          <p:cNvSpPr txBox="1"/>
          <p:nvPr/>
        </p:nvSpPr>
        <p:spPr>
          <a:xfrm>
            <a:off x="200490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📋</a:t>
            </a:r>
          </a:p>
        </p:txBody>
      </p:sp>
      <p:sp>
        <p:nvSpPr>
          <p:cNvPr id="229" name="🧐"/>
          <p:cNvSpPr txBox="1"/>
          <p:nvPr/>
        </p:nvSpPr>
        <p:spPr>
          <a:xfrm>
            <a:off x="618112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🧐</a:t>
            </a:r>
          </a:p>
        </p:txBody>
      </p:sp>
      <p:sp>
        <p:nvSpPr>
          <p:cNvPr id="230" name="📋📋"/>
          <p:cNvSpPr txBox="1"/>
          <p:nvPr/>
        </p:nvSpPr>
        <p:spPr>
          <a:xfrm>
            <a:off x="3412260" y="1790656"/>
            <a:ext cx="115824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/>
            </a:pPr>
            <a:r>
              <a:t>📋</a:t>
            </a:r>
            <a:r>
              <a:rPr baseline="-5999"/>
              <a:t>📋</a:t>
            </a:r>
          </a:p>
        </p:txBody>
      </p:sp>
      <p:sp>
        <p:nvSpPr>
          <p:cNvPr id="231" name="split data:…"/>
          <p:cNvSpPr txBox="1"/>
          <p:nvPr/>
        </p:nvSpPr>
        <p:spPr>
          <a:xfrm>
            <a:off x="3294028" y="3209456"/>
            <a:ext cx="139470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split data: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train &amp; test</a:t>
            </a:r>
          </a:p>
        </p:txBody>
      </p:sp>
      <p:sp>
        <p:nvSpPr>
          <p:cNvPr id="232" name="🚀"/>
          <p:cNvSpPr txBox="1"/>
          <p:nvPr/>
        </p:nvSpPr>
        <p:spPr>
          <a:xfrm>
            <a:off x="5634024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🚀</a:t>
            </a:r>
          </a:p>
        </p:txBody>
      </p:sp>
      <p:sp>
        <p:nvSpPr>
          <p:cNvPr id="233" name="machine learning:…"/>
          <p:cNvSpPr txBox="1"/>
          <p:nvPr/>
        </p:nvSpPr>
        <p:spPr>
          <a:xfrm>
            <a:off x="4935146" y="3209456"/>
            <a:ext cx="226389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machine learning: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build the model</a:t>
            </a:r>
          </a:p>
        </p:txBody>
      </p:sp>
      <p:sp>
        <p:nvSpPr>
          <p:cNvPr id="234" name="evaluate…"/>
          <p:cNvSpPr txBox="1"/>
          <p:nvPr/>
        </p:nvSpPr>
        <p:spPr>
          <a:xfrm>
            <a:off x="8782107" y="3209456"/>
            <a:ext cx="125785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evaluate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the model</a:t>
            </a:r>
          </a:p>
        </p:txBody>
      </p:sp>
      <p:sp>
        <p:nvSpPr>
          <p:cNvPr id="235" name="🪄"/>
          <p:cNvSpPr txBox="1"/>
          <p:nvPr/>
        </p:nvSpPr>
        <p:spPr>
          <a:xfrm>
            <a:off x="1069243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🪄</a:t>
            </a:r>
          </a:p>
        </p:txBody>
      </p:sp>
      <p:sp>
        <p:nvSpPr>
          <p:cNvPr id="236" name="make…"/>
          <p:cNvSpPr txBox="1"/>
          <p:nvPr/>
        </p:nvSpPr>
        <p:spPr>
          <a:xfrm>
            <a:off x="10445563" y="3209456"/>
            <a:ext cx="135987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make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predictions</a:t>
            </a:r>
          </a:p>
        </p:txBody>
      </p:sp>
      <p:sp>
        <p:nvSpPr>
          <p:cNvPr id="237" name="🔧"/>
          <p:cNvSpPr txBox="1"/>
          <p:nvPr/>
        </p:nvSpPr>
        <p:spPr>
          <a:xfrm>
            <a:off x="7477859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🔧</a:t>
            </a:r>
          </a:p>
        </p:txBody>
      </p:sp>
      <p:sp>
        <p:nvSpPr>
          <p:cNvPr id="238" name="tune the…"/>
          <p:cNvSpPr txBox="1"/>
          <p:nvPr/>
        </p:nvSpPr>
        <p:spPr>
          <a:xfrm>
            <a:off x="7335245" y="3209456"/>
            <a:ext cx="115137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tune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model</a:t>
            </a:r>
          </a:p>
        </p:txBody>
      </p:sp>
      <p:sp>
        <p:nvSpPr>
          <p:cNvPr id="239" name="Rectangle"/>
          <p:cNvSpPr/>
          <p:nvPr/>
        </p:nvSpPr>
        <p:spPr>
          <a:xfrm>
            <a:off x="4765852" y="3101135"/>
            <a:ext cx="7121897" cy="1270001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⁉️"/>
          <p:cNvSpPr txBox="1"/>
          <p:nvPr/>
        </p:nvSpPr>
        <p:spPr>
          <a:xfrm>
            <a:off x="8977965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⁉️</a:t>
            </a:r>
          </a:p>
        </p:txBody>
      </p:sp>
      <p:sp>
        <p:nvSpPr>
          <p:cNvPr id="242" name="frame the…"/>
          <p:cNvSpPr txBox="1"/>
          <p:nvPr/>
        </p:nvSpPr>
        <p:spPr>
          <a:xfrm>
            <a:off x="398423" y="3209456"/>
            <a:ext cx="1305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frame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question</a:t>
            </a:r>
          </a:p>
        </p:txBody>
      </p:sp>
      <p:sp>
        <p:nvSpPr>
          <p:cNvPr id="243" name="get data…"/>
          <p:cNvSpPr txBox="1"/>
          <p:nvPr/>
        </p:nvSpPr>
        <p:spPr>
          <a:xfrm>
            <a:off x="1902191" y="3209456"/>
            <a:ext cx="10715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get data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clean up</a:t>
            </a:r>
          </a:p>
        </p:txBody>
      </p:sp>
      <p:sp>
        <p:nvSpPr>
          <p:cNvPr id="244" name="📋"/>
          <p:cNvSpPr txBox="1"/>
          <p:nvPr/>
        </p:nvSpPr>
        <p:spPr>
          <a:xfrm>
            <a:off x="200490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📋</a:t>
            </a:r>
          </a:p>
        </p:txBody>
      </p:sp>
      <p:sp>
        <p:nvSpPr>
          <p:cNvPr id="245" name="🧐"/>
          <p:cNvSpPr txBox="1"/>
          <p:nvPr/>
        </p:nvSpPr>
        <p:spPr>
          <a:xfrm>
            <a:off x="618112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🧐</a:t>
            </a:r>
          </a:p>
        </p:txBody>
      </p:sp>
      <p:sp>
        <p:nvSpPr>
          <p:cNvPr id="246" name="📋📋"/>
          <p:cNvSpPr txBox="1"/>
          <p:nvPr/>
        </p:nvSpPr>
        <p:spPr>
          <a:xfrm>
            <a:off x="3412260" y="1790656"/>
            <a:ext cx="115824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/>
            </a:pPr>
            <a:r>
              <a:t>📋</a:t>
            </a:r>
            <a:r>
              <a:rPr baseline="-5999"/>
              <a:t>📋</a:t>
            </a:r>
          </a:p>
        </p:txBody>
      </p:sp>
      <p:sp>
        <p:nvSpPr>
          <p:cNvPr id="247" name="split data:…"/>
          <p:cNvSpPr txBox="1"/>
          <p:nvPr/>
        </p:nvSpPr>
        <p:spPr>
          <a:xfrm>
            <a:off x="3294028" y="3209456"/>
            <a:ext cx="139470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split data: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train &amp; test</a:t>
            </a:r>
          </a:p>
        </p:txBody>
      </p:sp>
      <p:sp>
        <p:nvSpPr>
          <p:cNvPr id="248" name="🚀"/>
          <p:cNvSpPr txBox="1"/>
          <p:nvPr/>
        </p:nvSpPr>
        <p:spPr>
          <a:xfrm>
            <a:off x="5634024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🚀</a:t>
            </a:r>
          </a:p>
        </p:txBody>
      </p:sp>
      <p:sp>
        <p:nvSpPr>
          <p:cNvPr id="249" name="machine learning:…"/>
          <p:cNvSpPr txBox="1"/>
          <p:nvPr/>
        </p:nvSpPr>
        <p:spPr>
          <a:xfrm>
            <a:off x="4935146" y="3209456"/>
            <a:ext cx="226389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machine learning: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build the model</a:t>
            </a:r>
          </a:p>
        </p:txBody>
      </p:sp>
      <p:sp>
        <p:nvSpPr>
          <p:cNvPr id="250" name="evaluate…"/>
          <p:cNvSpPr txBox="1"/>
          <p:nvPr/>
        </p:nvSpPr>
        <p:spPr>
          <a:xfrm>
            <a:off x="8782107" y="3209456"/>
            <a:ext cx="125785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evaluate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the model</a:t>
            </a:r>
          </a:p>
        </p:txBody>
      </p:sp>
      <p:sp>
        <p:nvSpPr>
          <p:cNvPr id="251" name="🪄"/>
          <p:cNvSpPr txBox="1"/>
          <p:nvPr/>
        </p:nvSpPr>
        <p:spPr>
          <a:xfrm>
            <a:off x="1069243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🪄</a:t>
            </a:r>
          </a:p>
        </p:txBody>
      </p:sp>
      <p:sp>
        <p:nvSpPr>
          <p:cNvPr id="252" name="make…"/>
          <p:cNvSpPr txBox="1"/>
          <p:nvPr/>
        </p:nvSpPr>
        <p:spPr>
          <a:xfrm>
            <a:off x="10445563" y="3209456"/>
            <a:ext cx="135987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make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predictions</a:t>
            </a:r>
          </a:p>
        </p:txBody>
      </p:sp>
      <p:sp>
        <p:nvSpPr>
          <p:cNvPr id="253" name="🔧"/>
          <p:cNvSpPr txBox="1"/>
          <p:nvPr/>
        </p:nvSpPr>
        <p:spPr>
          <a:xfrm>
            <a:off x="7477859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🔧</a:t>
            </a:r>
          </a:p>
        </p:txBody>
      </p:sp>
      <p:sp>
        <p:nvSpPr>
          <p:cNvPr id="254" name="tune the…"/>
          <p:cNvSpPr txBox="1"/>
          <p:nvPr/>
        </p:nvSpPr>
        <p:spPr>
          <a:xfrm>
            <a:off x="7335245" y="3209456"/>
            <a:ext cx="115137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tune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model</a:t>
            </a:r>
          </a:p>
        </p:txBody>
      </p:sp>
      <p:sp>
        <p:nvSpPr>
          <p:cNvPr id="255" name="Rectangle"/>
          <p:cNvSpPr/>
          <p:nvPr/>
        </p:nvSpPr>
        <p:spPr>
          <a:xfrm>
            <a:off x="7215861" y="3101135"/>
            <a:ext cx="4671888" cy="1270001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⁉️"/>
          <p:cNvSpPr txBox="1"/>
          <p:nvPr/>
        </p:nvSpPr>
        <p:spPr>
          <a:xfrm>
            <a:off x="8977965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⁉️</a:t>
            </a:r>
          </a:p>
        </p:txBody>
      </p:sp>
      <p:sp>
        <p:nvSpPr>
          <p:cNvPr id="258" name="frame the…"/>
          <p:cNvSpPr txBox="1"/>
          <p:nvPr/>
        </p:nvSpPr>
        <p:spPr>
          <a:xfrm>
            <a:off x="398423" y="3209456"/>
            <a:ext cx="1305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frame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question</a:t>
            </a:r>
          </a:p>
        </p:txBody>
      </p:sp>
      <p:sp>
        <p:nvSpPr>
          <p:cNvPr id="259" name="get data…"/>
          <p:cNvSpPr txBox="1"/>
          <p:nvPr/>
        </p:nvSpPr>
        <p:spPr>
          <a:xfrm>
            <a:off x="1902191" y="3209456"/>
            <a:ext cx="10715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get data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clean up</a:t>
            </a:r>
          </a:p>
        </p:txBody>
      </p:sp>
      <p:sp>
        <p:nvSpPr>
          <p:cNvPr id="260" name="📋"/>
          <p:cNvSpPr txBox="1"/>
          <p:nvPr/>
        </p:nvSpPr>
        <p:spPr>
          <a:xfrm>
            <a:off x="200490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📋</a:t>
            </a:r>
          </a:p>
        </p:txBody>
      </p:sp>
      <p:sp>
        <p:nvSpPr>
          <p:cNvPr id="261" name="🧐"/>
          <p:cNvSpPr txBox="1"/>
          <p:nvPr/>
        </p:nvSpPr>
        <p:spPr>
          <a:xfrm>
            <a:off x="618112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🧐</a:t>
            </a:r>
          </a:p>
        </p:txBody>
      </p:sp>
      <p:sp>
        <p:nvSpPr>
          <p:cNvPr id="262" name="📋📋"/>
          <p:cNvSpPr txBox="1"/>
          <p:nvPr/>
        </p:nvSpPr>
        <p:spPr>
          <a:xfrm>
            <a:off x="3412260" y="1790656"/>
            <a:ext cx="115824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/>
            </a:pPr>
            <a:r>
              <a:t>📋</a:t>
            </a:r>
            <a:r>
              <a:rPr baseline="-5999"/>
              <a:t>📋</a:t>
            </a:r>
          </a:p>
        </p:txBody>
      </p:sp>
      <p:sp>
        <p:nvSpPr>
          <p:cNvPr id="263" name="split data:…"/>
          <p:cNvSpPr txBox="1"/>
          <p:nvPr/>
        </p:nvSpPr>
        <p:spPr>
          <a:xfrm>
            <a:off x="3294028" y="3209456"/>
            <a:ext cx="139470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split data: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train &amp; test</a:t>
            </a:r>
          </a:p>
        </p:txBody>
      </p:sp>
      <p:sp>
        <p:nvSpPr>
          <p:cNvPr id="264" name="🚀"/>
          <p:cNvSpPr txBox="1"/>
          <p:nvPr/>
        </p:nvSpPr>
        <p:spPr>
          <a:xfrm>
            <a:off x="5634024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🚀</a:t>
            </a:r>
          </a:p>
        </p:txBody>
      </p:sp>
      <p:sp>
        <p:nvSpPr>
          <p:cNvPr id="265" name="machine learning:…"/>
          <p:cNvSpPr txBox="1"/>
          <p:nvPr/>
        </p:nvSpPr>
        <p:spPr>
          <a:xfrm>
            <a:off x="4935146" y="3209456"/>
            <a:ext cx="226389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machine learning: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build the model</a:t>
            </a:r>
          </a:p>
        </p:txBody>
      </p:sp>
      <p:sp>
        <p:nvSpPr>
          <p:cNvPr id="266" name="evaluate…"/>
          <p:cNvSpPr txBox="1"/>
          <p:nvPr/>
        </p:nvSpPr>
        <p:spPr>
          <a:xfrm>
            <a:off x="8782107" y="3209456"/>
            <a:ext cx="125785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evaluate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the model</a:t>
            </a:r>
          </a:p>
        </p:txBody>
      </p:sp>
      <p:sp>
        <p:nvSpPr>
          <p:cNvPr id="267" name="🪄"/>
          <p:cNvSpPr txBox="1"/>
          <p:nvPr/>
        </p:nvSpPr>
        <p:spPr>
          <a:xfrm>
            <a:off x="1069243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🪄</a:t>
            </a:r>
          </a:p>
        </p:txBody>
      </p:sp>
      <p:sp>
        <p:nvSpPr>
          <p:cNvPr id="268" name="make…"/>
          <p:cNvSpPr txBox="1"/>
          <p:nvPr/>
        </p:nvSpPr>
        <p:spPr>
          <a:xfrm>
            <a:off x="10445563" y="3209456"/>
            <a:ext cx="135987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make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predictions</a:t>
            </a:r>
          </a:p>
        </p:txBody>
      </p:sp>
      <p:sp>
        <p:nvSpPr>
          <p:cNvPr id="269" name="🔧"/>
          <p:cNvSpPr txBox="1"/>
          <p:nvPr/>
        </p:nvSpPr>
        <p:spPr>
          <a:xfrm>
            <a:off x="7477859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🔧</a:t>
            </a:r>
          </a:p>
        </p:txBody>
      </p:sp>
      <p:sp>
        <p:nvSpPr>
          <p:cNvPr id="270" name="tune the…"/>
          <p:cNvSpPr txBox="1"/>
          <p:nvPr/>
        </p:nvSpPr>
        <p:spPr>
          <a:xfrm>
            <a:off x="7335245" y="3209456"/>
            <a:ext cx="115137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tune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model</a:t>
            </a:r>
          </a:p>
        </p:txBody>
      </p:sp>
      <p:sp>
        <p:nvSpPr>
          <p:cNvPr id="271" name="Rectangle"/>
          <p:cNvSpPr/>
          <p:nvPr/>
        </p:nvSpPr>
        <p:spPr>
          <a:xfrm>
            <a:off x="8521629" y="3101135"/>
            <a:ext cx="3366120" cy="1270001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⁉️"/>
          <p:cNvSpPr txBox="1"/>
          <p:nvPr/>
        </p:nvSpPr>
        <p:spPr>
          <a:xfrm>
            <a:off x="8977965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⁉️</a:t>
            </a:r>
          </a:p>
        </p:txBody>
      </p:sp>
      <p:sp>
        <p:nvSpPr>
          <p:cNvPr id="274" name="frame the…"/>
          <p:cNvSpPr txBox="1"/>
          <p:nvPr/>
        </p:nvSpPr>
        <p:spPr>
          <a:xfrm>
            <a:off x="398423" y="3209456"/>
            <a:ext cx="1305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frame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question</a:t>
            </a:r>
          </a:p>
        </p:txBody>
      </p:sp>
      <p:sp>
        <p:nvSpPr>
          <p:cNvPr id="275" name="get data…"/>
          <p:cNvSpPr txBox="1"/>
          <p:nvPr/>
        </p:nvSpPr>
        <p:spPr>
          <a:xfrm>
            <a:off x="1902191" y="3209456"/>
            <a:ext cx="10715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get data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clean up</a:t>
            </a:r>
          </a:p>
        </p:txBody>
      </p:sp>
      <p:sp>
        <p:nvSpPr>
          <p:cNvPr id="276" name="📋"/>
          <p:cNvSpPr txBox="1"/>
          <p:nvPr/>
        </p:nvSpPr>
        <p:spPr>
          <a:xfrm>
            <a:off x="200490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📋</a:t>
            </a:r>
          </a:p>
        </p:txBody>
      </p:sp>
      <p:sp>
        <p:nvSpPr>
          <p:cNvPr id="277" name="🧐"/>
          <p:cNvSpPr txBox="1"/>
          <p:nvPr/>
        </p:nvSpPr>
        <p:spPr>
          <a:xfrm>
            <a:off x="618112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🧐</a:t>
            </a:r>
          </a:p>
        </p:txBody>
      </p:sp>
      <p:sp>
        <p:nvSpPr>
          <p:cNvPr id="278" name="📋📋"/>
          <p:cNvSpPr txBox="1"/>
          <p:nvPr/>
        </p:nvSpPr>
        <p:spPr>
          <a:xfrm>
            <a:off x="3412260" y="1790656"/>
            <a:ext cx="115824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/>
            </a:pPr>
            <a:r>
              <a:t>📋</a:t>
            </a:r>
            <a:r>
              <a:rPr baseline="-5999"/>
              <a:t>📋</a:t>
            </a:r>
          </a:p>
        </p:txBody>
      </p:sp>
      <p:sp>
        <p:nvSpPr>
          <p:cNvPr id="279" name="split data:…"/>
          <p:cNvSpPr txBox="1"/>
          <p:nvPr/>
        </p:nvSpPr>
        <p:spPr>
          <a:xfrm>
            <a:off x="3294028" y="3209456"/>
            <a:ext cx="139470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split data: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train &amp; test</a:t>
            </a:r>
          </a:p>
        </p:txBody>
      </p:sp>
      <p:sp>
        <p:nvSpPr>
          <p:cNvPr id="280" name="🚀"/>
          <p:cNvSpPr txBox="1"/>
          <p:nvPr/>
        </p:nvSpPr>
        <p:spPr>
          <a:xfrm>
            <a:off x="5634024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🚀</a:t>
            </a:r>
          </a:p>
        </p:txBody>
      </p:sp>
      <p:sp>
        <p:nvSpPr>
          <p:cNvPr id="281" name="machine learning:…"/>
          <p:cNvSpPr txBox="1"/>
          <p:nvPr/>
        </p:nvSpPr>
        <p:spPr>
          <a:xfrm>
            <a:off x="4935146" y="3209456"/>
            <a:ext cx="226389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machine learning: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build the model</a:t>
            </a:r>
          </a:p>
        </p:txBody>
      </p:sp>
      <p:sp>
        <p:nvSpPr>
          <p:cNvPr id="282" name="evaluate…"/>
          <p:cNvSpPr txBox="1"/>
          <p:nvPr/>
        </p:nvSpPr>
        <p:spPr>
          <a:xfrm>
            <a:off x="8782107" y="3209456"/>
            <a:ext cx="125785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evaluate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the model</a:t>
            </a:r>
          </a:p>
        </p:txBody>
      </p:sp>
      <p:sp>
        <p:nvSpPr>
          <p:cNvPr id="283" name="🪄"/>
          <p:cNvSpPr txBox="1"/>
          <p:nvPr/>
        </p:nvSpPr>
        <p:spPr>
          <a:xfrm>
            <a:off x="1069243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🪄</a:t>
            </a:r>
          </a:p>
        </p:txBody>
      </p:sp>
      <p:sp>
        <p:nvSpPr>
          <p:cNvPr id="284" name="make…"/>
          <p:cNvSpPr txBox="1"/>
          <p:nvPr/>
        </p:nvSpPr>
        <p:spPr>
          <a:xfrm>
            <a:off x="10445563" y="3209456"/>
            <a:ext cx="135987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make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predictions</a:t>
            </a:r>
          </a:p>
        </p:txBody>
      </p:sp>
      <p:sp>
        <p:nvSpPr>
          <p:cNvPr id="285" name="🔧"/>
          <p:cNvSpPr txBox="1"/>
          <p:nvPr/>
        </p:nvSpPr>
        <p:spPr>
          <a:xfrm>
            <a:off x="7477859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🔧</a:t>
            </a:r>
          </a:p>
        </p:txBody>
      </p:sp>
      <p:sp>
        <p:nvSpPr>
          <p:cNvPr id="286" name="tune the…"/>
          <p:cNvSpPr txBox="1"/>
          <p:nvPr/>
        </p:nvSpPr>
        <p:spPr>
          <a:xfrm>
            <a:off x="7335245" y="3209456"/>
            <a:ext cx="115137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tune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model</a:t>
            </a:r>
          </a:p>
        </p:txBody>
      </p:sp>
      <p:sp>
        <p:nvSpPr>
          <p:cNvPr id="287" name="Rectangle"/>
          <p:cNvSpPr/>
          <p:nvPr/>
        </p:nvSpPr>
        <p:spPr>
          <a:xfrm>
            <a:off x="10225761" y="3101135"/>
            <a:ext cx="1661988" cy="1270001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⁉️"/>
          <p:cNvSpPr txBox="1"/>
          <p:nvPr/>
        </p:nvSpPr>
        <p:spPr>
          <a:xfrm>
            <a:off x="8977965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⁉️</a:t>
            </a:r>
          </a:p>
        </p:txBody>
      </p:sp>
      <p:sp>
        <p:nvSpPr>
          <p:cNvPr id="290" name="Star"/>
          <p:cNvSpPr/>
          <p:nvPr/>
        </p:nvSpPr>
        <p:spPr>
          <a:xfrm>
            <a:off x="10357479" y="2842404"/>
            <a:ext cx="1530615" cy="126001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ln w="63500">
            <a:solidFill>
              <a:srgbClr val="FFD479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1" name="make…"/>
          <p:cNvSpPr txBox="1"/>
          <p:nvPr/>
        </p:nvSpPr>
        <p:spPr>
          <a:xfrm>
            <a:off x="10445563" y="3209456"/>
            <a:ext cx="135987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make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predictions</a:t>
            </a:r>
          </a:p>
        </p:txBody>
      </p:sp>
      <p:sp>
        <p:nvSpPr>
          <p:cNvPr id="292" name="frame the…"/>
          <p:cNvSpPr txBox="1"/>
          <p:nvPr/>
        </p:nvSpPr>
        <p:spPr>
          <a:xfrm>
            <a:off x="398423" y="3209456"/>
            <a:ext cx="1305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frame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question</a:t>
            </a:r>
          </a:p>
        </p:txBody>
      </p:sp>
      <p:sp>
        <p:nvSpPr>
          <p:cNvPr id="293" name="get data…"/>
          <p:cNvSpPr txBox="1"/>
          <p:nvPr/>
        </p:nvSpPr>
        <p:spPr>
          <a:xfrm>
            <a:off x="1902191" y="3209456"/>
            <a:ext cx="10715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get data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clean up</a:t>
            </a:r>
          </a:p>
        </p:txBody>
      </p:sp>
      <p:sp>
        <p:nvSpPr>
          <p:cNvPr id="294" name="📋"/>
          <p:cNvSpPr txBox="1"/>
          <p:nvPr/>
        </p:nvSpPr>
        <p:spPr>
          <a:xfrm>
            <a:off x="200490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📋</a:t>
            </a:r>
          </a:p>
        </p:txBody>
      </p:sp>
      <p:sp>
        <p:nvSpPr>
          <p:cNvPr id="295" name="🧐"/>
          <p:cNvSpPr txBox="1"/>
          <p:nvPr/>
        </p:nvSpPr>
        <p:spPr>
          <a:xfrm>
            <a:off x="618112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🧐</a:t>
            </a:r>
          </a:p>
        </p:txBody>
      </p:sp>
      <p:sp>
        <p:nvSpPr>
          <p:cNvPr id="296" name="📋📋"/>
          <p:cNvSpPr txBox="1"/>
          <p:nvPr/>
        </p:nvSpPr>
        <p:spPr>
          <a:xfrm>
            <a:off x="3412260" y="1790656"/>
            <a:ext cx="115824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/>
            </a:pPr>
            <a:r>
              <a:t>📋</a:t>
            </a:r>
            <a:r>
              <a:rPr baseline="-5999"/>
              <a:t>📋</a:t>
            </a:r>
          </a:p>
        </p:txBody>
      </p:sp>
      <p:sp>
        <p:nvSpPr>
          <p:cNvPr id="297" name="split data:…"/>
          <p:cNvSpPr txBox="1"/>
          <p:nvPr/>
        </p:nvSpPr>
        <p:spPr>
          <a:xfrm>
            <a:off x="3294028" y="3209456"/>
            <a:ext cx="139470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split data: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train &amp; test</a:t>
            </a:r>
          </a:p>
        </p:txBody>
      </p:sp>
      <p:sp>
        <p:nvSpPr>
          <p:cNvPr id="298" name="🚀"/>
          <p:cNvSpPr txBox="1"/>
          <p:nvPr/>
        </p:nvSpPr>
        <p:spPr>
          <a:xfrm>
            <a:off x="5634024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🚀</a:t>
            </a:r>
          </a:p>
        </p:txBody>
      </p:sp>
      <p:sp>
        <p:nvSpPr>
          <p:cNvPr id="299" name="machine learning:…"/>
          <p:cNvSpPr txBox="1"/>
          <p:nvPr/>
        </p:nvSpPr>
        <p:spPr>
          <a:xfrm>
            <a:off x="4935146" y="3209456"/>
            <a:ext cx="226389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machine learning: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build the model</a:t>
            </a:r>
          </a:p>
        </p:txBody>
      </p:sp>
      <p:sp>
        <p:nvSpPr>
          <p:cNvPr id="300" name="evaluate…"/>
          <p:cNvSpPr txBox="1"/>
          <p:nvPr/>
        </p:nvSpPr>
        <p:spPr>
          <a:xfrm>
            <a:off x="8782107" y="3209456"/>
            <a:ext cx="125785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evaluate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the model</a:t>
            </a:r>
          </a:p>
        </p:txBody>
      </p:sp>
      <p:sp>
        <p:nvSpPr>
          <p:cNvPr id="301" name="🪄"/>
          <p:cNvSpPr txBox="1"/>
          <p:nvPr/>
        </p:nvSpPr>
        <p:spPr>
          <a:xfrm>
            <a:off x="10692431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🪄</a:t>
            </a:r>
          </a:p>
        </p:txBody>
      </p:sp>
      <p:sp>
        <p:nvSpPr>
          <p:cNvPr id="302" name="🔧"/>
          <p:cNvSpPr txBox="1"/>
          <p:nvPr/>
        </p:nvSpPr>
        <p:spPr>
          <a:xfrm>
            <a:off x="7477859" y="1708106"/>
            <a:ext cx="866141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🔧</a:t>
            </a:r>
          </a:p>
        </p:txBody>
      </p:sp>
      <p:sp>
        <p:nvSpPr>
          <p:cNvPr id="303" name="tune the…"/>
          <p:cNvSpPr txBox="1"/>
          <p:nvPr/>
        </p:nvSpPr>
        <p:spPr>
          <a:xfrm>
            <a:off x="7335245" y="3209456"/>
            <a:ext cx="115137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tune the 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x_centroid…"/>
          <p:cNvSpPr txBox="1"/>
          <p:nvPr>
            <p:ph type="body" sz="half" idx="1"/>
          </p:nvPr>
        </p:nvSpPr>
        <p:spPr>
          <a:xfrm>
            <a:off x="4951052" y="1106538"/>
            <a:ext cx="3001871" cy="5601344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x_centroid </a:t>
            </a:r>
          </a:p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y_centroid</a:t>
            </a:r>
          </a:p>
          <a:p>
            <a:pPr marL="114299" indent="-114299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area_m</a:t>
            </a:r>
          </a:p>
          <a:p>
            <a:pPr marL="114299" indent="-114299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perimeter</a:t>
            </a:r>
          </a:p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mean_elevation</a:t>
            </a:r>
          </a:p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median_elevation</a:t>
            </a:r>
          </a:p>
          <a:p>
            <a:pPr marL="114299" indent="-114299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std_elevation</a:t>
            </a:r>
          </a:p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min_elevation</a:t>
            </a:r>
          </a:p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max_elevation</a:t>
            </a:r>
          </a:p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range_elevation (relief)</a:t>
            </a:r>
          </a:p>
          <a:p>
            <a:pPr marL="114299" indent="-114299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variance_elevation</a:t>
            </a:r>
          </a:p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mean_slope</a:t>
            </a:r>
          </a:p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median_slope</a:t>
            </a:r>
          </a:p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std_slope</a:t>
            </a:r>
          </a:p>
          <a:p>
            <a:pPr marL="114299" indent="-114299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min_slope</a:t>
            </a:r>
          </a:p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max_slope</a:t>
            </a:r>
          </a:p>
          <a:p>
            <a:pPr marL="114299" indent="-114299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range_slope</a:t>
            </a:r>
          </a:p>
          <a:p>
            <a:pPr marL="123825" indent="-123825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variance_slope</a:t>
            </a:r>
          </a:p>
          <a:p>
            <a:pPr marL="114299" indent="-114299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Melton_ratio (relief*area</a:t>
            </a:r>
            <a:r>
              <a:rPr baseline="31999"/>
              <a:t>0.5</a:t>
            </a:r>
            <a:r>
              <a:t>)</a:t>
            </a:r>
          </a:p>
          <a:p>
            <a:pPr marL="114299" indent="-114299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circularity_ratio</a:t>
            </a:r>
          </a:p>
          <a:p>
            <a:pPr marL="114299" indent="-114299" defTabSz="457200">
              <a:lnSpc>
                <a:spcPct val="100000"/>
              </a:lnSpc>
              <a:spcBef>
                <a:spcPts val="0"/>
              </a:spcBef>
              <a:buFontTx/>
              <a:defRPr sz="1400">
                <a:latin typeface="Courier"/>
                <a:ea typeface="Courier"/>
                <a:cs typeface="Courier"/>
                <a:sym typeface="Courier"/>
              </a:defRPr>
            </a:pPr>
            <a:r>
              <a:t>compactness_coefficient</a:t>
            </a:r>
          </a:p>
          <a:p>
            <a:pPr marL="114299" indent="-114299" defTabSz="457200">
              <a:lnSpc>
                <a:spcPct val="100000"/>
              </a:lnSpc>
              <a:spcBef>
                <a:spcPts val="0"/>
              </a:spcBef>
              <a:buFontTx/>
              <a:defRPr b="1" sz="1400">
                <a:latin typeface="Courier"/>
                <a:ea typeface="Courier"/>
                <a:cs typeface="Courier"/>
                <a:sym typeface="Courier"/>
              </a:defRPr>
            </a:pPr>
            <a:r>
              <a:t>region</a:t>
            </a:r>
          </a:p>
        </p:txBody>
      </p:sp>
      <p:sp>
        <p:nvSpPr>
          <p:cNvPr id="306" name="mean_annual_temp…"/>
          <p:cNvSpPr txBox="1"/>
          <p:nvPr/>
        </p:nvSpPr>
        <p:spPr>
          <a:xfrm>
            <a:off x="8310203" y="696066"/>
            <a:ext cx="3841680" cy="5834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mean_annual_temp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mean_jan_temp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mean_jury_temp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mean_monsoon_temp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mean_outside_monsoon_temp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temp_crosses_zero (frost cracking) 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belowzero_fraction_of_year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mean_daily_precipitation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mean_annual_sum_precipitation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mean_daylymonsoon_precipitation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mean_monsoon_sum_precipitation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monsoon_precipitation_fraction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n_rainy_days (&gt;10mm)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rainy_days_fraction</a:t>
            </a:r>
          </a:p>
          <a:p>
            <a:pPr marL="102869" indent="-102869" defTabSz="411479">
              <a:buSzPct val="100000"/>
              <a:buChar char="•"/>
              <a:defRPr b="1" sz="1260">
                <a:latin typeface="Courier"/>
                <a:ea typeface="Courier"/>
                <a:cs typeface="Courier"/>
                <a:sym typeface="Courier"/>
              </a:defRPr>
            </a:pPr>
            <a:r>
              <a:t>avgtemp_belowzero</a:t>
            </a:r>
          </a:p>
          <a:p>
            <a:pPr marL="102869" indent="-102869" defTabSz="411479">
              <a:buSzPct val="100000"/>
              <a:buChar char="•"/>
              <a:defRPr b="1" sz="126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glacier_area_sum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glacier_area_fraction</a:t>
            </a:r>
            <a:endParaRPr>
              <a:solidFill>
                <a:srgbClr val="941751"/>
              </a:solidFill>
            </a:endParaRPr>
          </a:p>
          <a:p>
            <a:pPr marL="102869" indent="-102869" defTabSz="411479">
              <a:buSzPct val="100000"/>
              <a:buChar char="•"/>
              <a:defRPr b="1" sz="1260">
                <a:latin typeface="Courier"/>
                <a:ea typeface="Courier"/>
                <a:cs typeface="Courier"/>
                <a:sym typeface="Courier"/>
              </a:defRPr>
            </a:pPr>
            <a:r>
              <a:t>glacier</a:t>
            </a:r>
          </a:p>
          <a:p>
            <a:pPr defTabSz="411479">
              <a:defRPr b="1" sz="1260">
                <a:latin typeface="Courier"/>
                <a:ea typeface="Courier"/>
                <a:cs typeface="Courier"/>
                <a:sym typeface="Courier"/>
              </a:defRPr>
            </a:pPr>
            <a:br/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isolated_permafrost_area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sporadic_permafrost_area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discontinious_permafrost_area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continuous_permafrost_area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sporadic_permafrost_frac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discontinious_permafrost_frac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isolated_permafrost_frac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continious_permafrost_frac</a:t>
            </a:r>
          </a:p>
          <a:p>
            <a:pPr marL="102869" indent="-102869" defTabSz="411479">
              <a:buSzPct val="100000"/>
              <a:buChar char="•"/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all_permafrost_frac</a:t>
            </a:r>
          </a:p>
          <a:p>
            <a:pPr marL="102869" indent="-102869" defTabSz="411479">
              <a:buSzPct val="100000"/>
              <a:buChar char="•"/>
              <a:defRPr b="1" sz="1260">
                <a:latin typeface="Courier"/>
                <a:ea typeface="Courier"/>
                <a:cs typeface="Courier"/>
                <a:sym typeface="Courier"/>
              </a:defRPr>
            </a:pPr>
            <a:r>
              <a:t>cont_permafrost_frac &gt; 50%</a:t>
            </a:r>
          </a:p>
          <a:p>
            <a:pPr marL="102869" indent="-102869" defTabSz="411479">
              <a:buSzPct val="100000"/>
              <a:buChar char="•"/>
              <a:defRPr b="1" sz="1260">
                <a:latin typeface="Courier"/>
                <a:ea typeface="Courier"/>
                <a:cs typeface="Courier"/>
                <a:sym typeface="Courier"/>
              </a:defRPr>
            </a:pPr>
            <a:r>
              <a:t>any_permafrost</a:t>
            </a:r>
          </a:p>
        </p:txBody>
      </p:sp>
      <p:sp>
        <p:nvSpPr>
          <p:cNvPr id="307" name="Rounded Rectangle"/>
          <p:cNvSpPr/>
          <p:nvPr/>
        </p:nvSpPr>
        <p:spPr>
          <a:xfrm>
            <a:off x="4708183" y="1016449"/>
            <a:ext cx="3487609" cy="5295998"/>
          </a:xfrm>
          <a:prstGeom prst="roundRect">
            <a:avLst>
              <a:gd name="adj" fmla="val 14462"/>
            </a:avLst>
          </a:prstGeom>
          <a:ln w="50800">
            <a:solidFill>
              <a:srgbClr val="FF9300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8" name="Rounded Rectangle"/>
          <p:cNvSpPr/>
          <p:nvPr/>
        </p:nvSpPr>
        <p:spPr>
          <a:xfrm>
            <a:off x="4866738" y="559961"/>
            <a:ext cx="7280218" cy="6106435"/>
          </a:xfrm>
          <a:prstGeom prst="roundRect">
            <a:avLst>
              <a:gd name="adj" fmla="val 8260"/>
            </a:avLst>
          </a:prstGeom>
          <a:ln w="50800">
            <a:solidFill>
              <a:srgbClr val="00905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9" name="Morphometric"/>
          <p:cNvSpPr txBox="1"/>
          <p:nvPr/>
        </p:nvSpPr>
        <p:spPr>
          <a:xfrm>
            <a:off x="6195288" y="1484701"/>
            <a:ext cx="18610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9300"/>
                </a:solidFill>
              </a:defRPr>
            </a:pPr>
            <a:r>
              <a:rPr sz="2000"/>
              <a:t>Morphometric</a:t>
            </a:r>
            <a:r>
              <a:t> </a:t>
            </a:r>
          </a:p>
        </p:txBody>
      </p:sp>
      <p:sp>
        <p:nvSpPr>
          <p:cNvPr id="310" name="Morphometric + climate"/>
          <p:cNvSpPr txBox="1"/>
          <p:nvPr/>
        </p:nvSpPr>
        <p:spPr>
          <a:xfrm>
            <a:off x="6739904" y="128763"/>
            <a:ext cx="353388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009051"/>
                </a:solidFill>
              </a:defRPr>
            </a:lvl1pPr>
          </a:lstStyle>
          <a:p>
            <a:pPr/>
            <a:r>
              <a:t>Morphometric + climate</a:t>
            </a:r>
          </a:p>
        </p:txBody>
      </p:sp>
      <p:pic>
        <p:nvPicPr>
          <p:cNvPr id="311" name="mapcatchments.pdf" descr="mapcatchments.pdf"/>
          <p:cNvPicPr>
            <a:picLocks noChangeAspect="1"/>
          </p:cNvPicPr>
          <p:nvPr/>
        </p:nvPicPr>
        <p:blipFill>
          <a:blip r:embed="rId2">
            <a:extLst/>
          </a:blip>
          <a:srcRect l="6356" t="7513" r="51082" b="2601"/>
          <a:stretch>
            <a:fillRect/>
          </a:stretch>
        </p:blipFill>
        <p:spPr>
          <a:xfrm>
            <a:off x="-17520" y="-11907"/>
            <a:ext cx="4611262" cy="6881822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712 catchments in total…"/>
          <p:cNvSpPr txBox="1"/>
          <p:nvPr/>
        </p:nvSpPr>
        <p:spPr>
          <a:xfrm>
            <a:off x="90005" y="1186180"/>
            <a:ext cx="3261455" cy="650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712 catchments in total </a:t>
            </a:r>
          </a:p>
          <a:p>
            <a:pPr/>
            <a:r>
              <a:t>from different parts of HMA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creenshot 2022-08-23 at 13.48.43.png" descr="Screenshot 2022-08-23 at 13.48.43.png"/>
          <p:cNvPicPr>
            <a:picLocks noChangeAspect="1"/>
          </p:cNvPicPr>
          <p:nvPr/>
        </p:nvPicPr>
        <p:blipFill>
          <a:blip r:embed="rId2">
            <a:extLst/>
          </a:blip>
          <a:srcRect l="1451" t="0" r="0" b="0"/>
          <a:stretch>
            <a:fillRect/>
          </a:stretch>
        </p:blipFill>
        <p:spPr>
          <a:xfrm>
            <a:off x="2347515" y="1651000"/>
            <a:ext cx="7496913" cy="355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*"/>
          <p:cNvSpPr txBox="1"/>
          <p:nvPr/>
        </p:nvSpPr>
        <p:spPr>
          <a:xfrm>
            <a:off x="6800404" y="4126839"/>
            <a:ext cx="24947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*</a:t>
            </a:r>
          </a:p>
        </p:txBody>
      </p:sp>
      <p:sp>
        <p:nvSpPr>
          <p:cNvPr id="316" name="* MAR = Missing At Random"/>
          <p:cNvSpPr txBox="1"/>
          <p:nvPr/>
        </p:nvSpPr>
        <p:spPr>
          <a:xfrm>
            <a:off x="8067143" y="6200158"/>
            <a:ext cx="299456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/>
            <a:r>
              <a:t>* MAR = Missing At Random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"/>
          <p:cNvGrpSpPr/>
          <p:nvPr/>
        </p:nvGrpSpPr>
        <p:grpSpPr>
          <a:xfrm>
            <a:off x="1134246" y="1011133"/>
            <a:ext cx="1710417" cy="515649"/>
            <a:chOff x="0" y="0"/>
            <a:chExt cx="1710415" cy="515647"/>
          </a:xfrm>
        </p:grpSpPr>
        <p:sp>
          <p:nvSpPr>
            <p:cNvPr id="318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9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0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1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2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3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4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5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6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7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8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9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331" name="Gradient boosted decision trees"/>
          <p:cNvSpPr txBox="1"/>
          <p:nvPr>
            <p:ph type="title"/>
          </p:nvPr>
        </p:nvSpPr>
        <p:spPr>
          <a:xfrm>
            <a:off x="879475" y="88900"/>
            <a:ext cx="10433050" cy="64323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Gradient boosted decision trees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1952656" y="5282832"/>
            <a:ext cx="843212" cy="853749"/>
            <a:chOff x="0" y="0"/>
            <a:chExt cx="843210" cy="853748"/>
          </a:xfrm>
        </p:grpSpPr>
        <p:sp>
          <p:nvSpPr>
            <p:cNvPr id="332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333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334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335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336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337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338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9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0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1" name="Line"/>
            <p:cNvSpPr/>
            <p:nvPr/>
          </p:nvSpPr>
          <p:spPr>
            <a:xfrm flipV="1">
              <a:off x="158554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2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975264" y="1718404"/>
            <a:ext cx="843211" cy="853749"/>
            <a:chOff x="0" y="0"/>
            <a:chExt cx="843210" cy="853748"/>
          </a:xfrm>
        </p:grpSpPr>
        <p:sp>
          <p:nvSpPr>
            <p:cNvPr id="344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5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6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7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8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9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1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3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4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975264" y="3428632"/>
            <a:ext cx="843211" cy="853749"/>
            <a:chOff x="0" y="0"/>
            <a:chExt cx="843210" cy="853748"/>
          </a:xfrm>
        </p:grpSpPr>
        <p:sp>
          <p:nvSpPr>
            <p:cNvPr id="356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7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8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9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0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1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2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3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4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5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6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68" name="Plus Mark"/>
          <p:cNvSpPr/>
          <p:nvPr/>
        </p:nvSpPr>
        <p:spPr>
          <a:xfrm>
            <a:off x="1835975" y="36719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9" name="“Weak learner”"/>
          <p:cNvSpPr/>
          <p:nvPr/>
        </p:nvSpPr>
        <p:spPr>
          <a:xfrm>
            <a:off x="2132314" y="1695584"/>
            <a:ext cx="2619699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/>
            </a:lvl1pPr>
          </a:lstStyle>
          <a:p>
            <a:pPr/>
            <a:r>
              <a:t>“Weak learner”</a:t>
            </a:r>
          </a:p>
        </p:txBody>
      </p:sp>
      <p:sp>
        <p:nvSpPr>
          <p:cNvPr id="370" name="Line"/>
          <p:cNvSpPr/>
          <p:nvPr/>
        </p:nvSpPr>
        <p:spPr>
          <a:xfrm flipH="1">
            <a:off x="1831240" y="1994109"/>
            <a:ext cx="495839" cy="248655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Rectangle"/>
          <p:cNvSpPr/>
          <p:nvPr/>
        </p:nvSpPr>
        <p:spPr>
          <a:xfrm>
            <a:off x="938337" y="986070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grpSp>
        <p:nvGrpSpPr>
          <p:cNvPr id="384" name="Group"/>
          <p:cNvGrpSpPr/>
          <p:nvPr/>
        </p:nvGrpSpPr>
        <p:grpSpPr>
          <a:xfrm>
            <a:off x="1164823" y="2756666"/>
            <a:ext cx="1710416" cy="515649"/>
            <a:chOff x="0" y="0"/>
            <a:chExt cx="1710415" cy="515647"/>
          </a:xfrm>
        </p:grpSpPr>
        <p:sp>
          <p:nvSpPr>
            <p:cNvPr id="372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3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4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5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6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7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8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9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0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1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2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3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385" name="Rectangle"/>
          <p:cNvSpPr/>
          <p:nvPr/>
        </p:nvSpPr>
        <p:spPr>
          <a:xfrm>
            <a:off x="968914" y="2706202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386" name="Dataset"/>
          <p:cNvSpPr/>
          <p:nvPr/>
        </p:nvSpPr>
        <p:spPr>
          <a:xfrm>
            <a:off x="2210682" y="640516"/>
            <a:ext cx="956639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1">
                    <a:satOff val="-19091"/>
                    <a:lumOff val="-11921"/>
                  </a:schemeClr>
                </a:solidFill>
              </a:defRPr>
            </a:lvl1pPr>
          </a:lstStyle>
          <a:p>
            <a:pPr/>
            <a:r>
              <a:t>Dataset</a:t>
            </a:r>
          </a:p>
        </p:txBody>
      </p:sp>
      <p:sp>
        <p:nvSpPr>
          <p:cNvPr id="387" name="Line"/>
          <p:cNvSpPr/>
          <p:nvPr/>
        </p:nvSpPr>
        <p:spPr>
          <a:xfrm flipH="1">
            <a:off x="2449512" y="2529669"/>
            <a:ext cx="417280" cy="598613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88" name="Residuals"/>
          <p:cNvSpPr/>
          <p:nvPr/>
        </p:nvSpPr>
        <p:spPr>
          <a:xfrm>
            <a:off x="2724262" y="2170222"/>
            <a:ext cx="1309594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2"/>
                </a:solidFill>
              </a:defRPr>
            </a:lvl1pPr>
          </a:lstStyle>
          <a:p>
            <a:pPr/>
            <a:r>
              <a:t>Residuals </a:t>
            </a:r>
          </a:p>
        </p:txBody>
      </p:sp>
      <p:grpSp>
        <p:nvGrpSpPr>
          <p:cNvPr id="400" name="Group"/>
          <p:cNvGrpSpPr/>
          <p:nvPr/>
        </p:nvGrpSpPr>
        <p:grpSpPr>
          <a:xfrm>
            <a:off x="886364" y="5282832"/>
            <a:ext cx="843211" cy="853749"/>
            <a:chOff x="0" y="0"/>
            <a:chExt cx="843210" cy="853748"/>
          </a:xfrm>
        </p:grpSpPr>
        <p:sp>
          <p:nvSpPr>
            <p:cNvPr id="389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0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1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2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3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4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5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6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7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8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9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01" name="Plus Mark"/>
          <p:cNvSpPr/>
          <p:nvPr/>
        </p:nvSpPr>
        <p:spPr>
          <a:xfrm>
            <a:off x="1747075" y="55261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13" name="Group"/>
          <p:cNvGrpSpPr/>
          <p:nvPr/>
        </p:nvGrpSpPr>
        <p:grpSpPr>
          <a:xfrm>
            <a:off x="3018949" y="5282832"/>
            <a:ext cx="843211" cy="853749"/>
            <a:chOff x="0" y="0"/>
            <a:chExt cx="843210" cy="853748"/>
          </a:xfrm>
        </p:grpSpPr>
        <p:sp>
          <p:nvSpPr>
            <p:cNvPr id="402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403" name="Oval"/>
            <p:cNvSpPr/>
            <p:nvPr/>
          </p:nvSpPr>
          <p:spPr>
            <a:xfrm>
              <a:off x="497208" y="319793"/>
              <a:ext cx="227535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404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405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406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407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408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9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0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1" name="Line"/>
            <p:cNvSpPr/>
            <p:nvPr/>
          </p:nvSpPr>
          <p:spPr>
            <a:xfrm flipV="1">
              <a:off x="158553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2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14" name="Plus Mark"/>
          <p:cNvSpPr/>
          <p:nvPr/>
        </p:nvSpPr>
        <p:spPr>
          <a:xfrm>
            <a:off x="2788475" y="55134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5" name="Line"/>
          <p:cNvSpPr/>
          <p:nvPr/>
        </p:nvSpPr>
        <p:spPr>
          <a:xfrm>
            <a:off x="3906237" y="5686655"/>
            <a:ext cx="659418" cy="1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28" name="Group"/>
          <p:cNvGrpSpPr/>
          <p:nvPr/>
        </p:nvGrpSpPr>
        <p:grpSpPr>
          <a:xfrm>
            <a:off x="4970054" y="5457604"/>
            <a:ext cx="1507217" cy="515648"/>
            <a:chOff x="0" y="0"/>
            <a:chExt cx="1507215" cy="515647"/>
          </a:xfrm>
        </p:grpSpPr>
        <p:sp>
          <p:nvSpPr>
            <p:cNvPr id="416" name="Oval"/>
            <p:cNvSpPr/>
            <p:nvPr/>
          </p:nvSpPr>
          <p:spPr>
            <a:xfrm>
              <a:off x="408875" y="266699"/>
              <a:ext cx="135617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7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8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9" name="Oval"/>
            <p:cNvSpPr/>
            <p:nvPr/>
          </p:nvSpPr>
          <p:spPr>
            <a:xfrm>
              <a:off x="685800" y="317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0" name="Oval"/>
            <p:cNvSpPr/>
            <p:nvPr/>
          </p:nvSpPr>
          <p:spPr>
            <a:xfrm>
              <a:off x="680687" y="88900"/>
              <a:ext cx="135617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1" name="Oval"/>
            <p:cNvSpPr/>
            <p:nvPr/>
          </p:nvSpPr>
          <p:spPr>
            <a:xfrm>
              <a:off x="1371600" y="1397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2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3" name="Oval"/>
            <p:cNvSpPr/>
            <p:nvPr/>
          </p:nvSpPr>
          <p:spPr>
            <a:xfrm>
              <a:off x="952500" y="266699"/>
              <a:ext cx="135616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4" name="Oval"/>
            <p:cNvSpPr/>
            <p:nvPr/>
          </p:nvSpPr>
          <p:spPr>
            <a:xfrm>
              <a:off x="1092200" y="38099"/>
              <a:ext cx="135616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5" name="Oval"/>
            <p:cNvSpPr/>
            <p:nvPr/>
          </p:nvSpPr>
          <p:spPr>
            <a:xfrm>
              <a:off x="927100" y="63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6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7" name="Oval"/>
            <p:cNvSpPr/>
            <p:nvPr/>
          </p:nvSpPr>
          <p:spPr>
            <a:xfrm>
              <a:off x="1219200" y="317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429" name="Rectangle"/>
          <p:cNvSpPr/>
          <p:nvPr/>
        </p:nvSpPr>
        <p:spPr>
          <a:xfrm>
            <a:off x="4654182" y="5407140"/>
            <a:ext cx="2214189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430" name="Prediction"/>
          <p:cNvSpPr/>
          <p:nvPr/>
        </p:nvSpPr>
        <p:spPr>
          <a:xfrm>
            <a:off x="5501839" y="5011361"/>
            <a:ext cx="1507217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6">
                    <a:lumOff val="-9568"/>
                  </a:schemeClr>
                </a:solidFill>
              </a:defRPr>
            </a:lvl1pPr>
          </a:lstStyle>
          <a:p>
            <a:pPr/>
            <a:r>
              <a:t>Prediction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2168556" y="3542932"/>
            <a:ext cx="843212" cy="853749"/>
            <a:chOff x="0" y="0"/>
            <a:chExt cx="843210" cy="853748"/>
          </a:xfrm>
        </p:grpSpPr>
        <p:sp>
          <p:nvSpPr>
            <p:cNvPr id="431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32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33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34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35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36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8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0" name="Line"/>
            <p:cNvSpPr/>
            <p:nvPr/>
          </p:nvSpPr>
          <p:spPr>
            <a:xfrm flipV="1">
              <a:off x="158554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1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1164823" y="4612876"/>
            <a:ext cx="1710416" cy="515649"/>
            <a:chOff x="0" y="0"/>
            <a:chExt cx="1710415" cy="515647"/>
          </a:xfrm>
        </p:grpSpPr>
        <p:sp>
          <p:nvSpPr>
            <p:cNvPr id="443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4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5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6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7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8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9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0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1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2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3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4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456" name="Rectangle"/>
          <p:cNvSpPr/>
          <p:nvPr/>
        </p:nvSpPr>
        <p:spPr>
          <a:xfrm>
            <a:off x="968914" y="4562413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457" name="Trying to minimize the “loss function” (function, that describes the error) on every iteration…"/>
          <p:cNvSpPr txBox="1"/>
          <p:nvPr/>
        </p:nvSpPr>
        <p:spPr>
          <a:xfrm>
            <a:off x="5301855" y="1709641"/>
            <a:ext cx="6244007" cy="281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Trying to minimize the “loss function” (function, that describes the error) on every iteration </a:t>
            </a:r>
          </a:p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Each weak learner (i.e. tree/iteration) is trying to learn what did the previous one did “wrong” and do better</a:t>
            </a:r>
          </a:p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The final model is the “combination” of all weak trees to build a strong classifier</a:t>
            </a:r>
          </a:p>
        </p:txBody>
      </p:sp>
      <p:sp>
        <p:nvSpPr>
          <p:cNvPr id="458" name="Rectangle"/>
          <p:cNvSpPr/>
          <p:nvPr/>
        </p:nvSpPr>
        <p:spPr>
          <a:xfrm>
            <a:off x="761869" y="3368551"/>
            <a:ext cx="3469739" cy="2829559"/>
          </a:xfrm>
          <a:prstGeom prst="rect">
            <a:avLst/>
          </a:prstGeom>
          <a:solidFill>
            <a:srgbClr val="FFFFFF">
              <a:alpha val="8537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9" name="Rectangle"/>
          <p:cNvSpPr/>
          <p:nvPr/>
        </p:nvSpPr>
        <p:spPr>
          <a:xfrm>
            <a:off x="4088547" y="4879881"/>
            <a:ext cx="3469739" cy="1532650"/>
          </a:xfrm>
          <a:prstGeom prst="rect">
            <a:avLst/>
          </a:prstGeom>
          <a:solidFill>
            <a:srgbClr val="FFFFFF">
              <a:alpha val="8537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60" name="Rectangle"/>
          <p:cNvSpPr/>
          <p:nvPr/>
        </p:nvSpPr>
        <p:spPr>
          <a:xfrm>
            <a:off x="2027187" y="2268747"/>
            <a:ext cx="2252288" cy="383380"/>
          </a:xfrm>
          <a:prstGeom prst="rect">
            <a:avLst/>
          </a:prstGeom>
          <a:solidFill>
            <a:srgbClr val="FFFFFF">
              <a:alpha val="8537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61" name="Rectangle"/>
          <p:cNvSpPr/>
          <p:nvPr/>
        </p:nvSpPr>
        <p:spPr>
          <a:xfrm>
            <a:off x="753721" y="2651007"/>
            <a:ext cx="3054176" cy="742057"/>
          </a:xfrm>
          <a:prstGeom prst="rect">
            <a:avLst/>
          </a:prstGeom>
          <a:solidFill>
            <a:srgbClr val="FFFFFF">
              <a:alpha val="8537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868680">
              <a:defRPr sz="3800"/>
            </a:pPr>
            <a:r>
              <a:t>Explaining the spatial pattern of debris flow and flood hazard in High Mountain Asia </a:t>
            </a:r>
          </a:p>
          <a:p>
            <a:pPr defTabSz="868680">
              <a:defRPr sz="3989"/>
            </a:pPr>
          </a:p>
        </p:txBody>
      </p:sp>
      <p:sp>
        <p:nvSpPr>
          <p:cNvPr id="158" name="Subtitle 2"/>
          <p:cNvSpPr txBox="1"/>
          <p:nvPr>
            <p:ph type="subTitle" sz="quarter" idx="1"/>
          </p:nvPr>
        </p:nvSpPr>
        <p:spPr>
          <a:xfrm>
            <a:off x="7281159" y="4149811"/>
            <a:ext cx="4542541" cy="1918460"/>
          </a:xfrm>
          <a:prstGeom prst="rect">
            <a:avLst/>
          </a:prstGeom>
        </p:spPr>
        <p:txBody>
          <a:bodyPr/>
          <a:lstStyle/>
          <a:p>
            <a:pPr algn="l">
              <a:defRPr b="0">
                <a:solidFill>
                  <a:srgbClr val="232361"/>
                </a:solidFill>
              </a:defRPr>
            </a:pPr>
            <a:r>
              <a:rPr b="1"/>
              <a:t>Varya Bazilova</a:t>
            </a:r>
            <a:r>
              <a:t>,</a:t>
            </a:r>
          </a:p>
          <a:p>
            <a:pPr algn="l">
              <a:defRPr b="0">
                <a:solidFill>
                  <a:srgbClr val="232361"/>
                </a:solidFill>
              </a:defRPr>
            </a:pPr>
            <a:r>
              <a:t>Tjalling de Haas, Walter Immerzeel</a:t>
            </a:r>
          </a:p>
        </p:txBody>
      </p:sp>
      <p:pic>
        <p:nvPicPr>
          <p:cNvPr id="159" name="istockphoto-1139968862-612x612.jpeg" descr="istockphoto-1139968862-612x612.jpeg"/>
          <p:cNvPicPr>
            <a:picLocks noChangeAspect="1"/>
          </p:cNvPicPr>
          <p:nvPr/>
        </p:nvPicPr>
        <p:blipFill>
          <a:blip r:embed="rId2">
            <a:extLst/>
          </a:blip>
          <a:srcRect l="8774" t="5756" r="6108" b="5756"/>
          <a:stretch>
            <a:fillRect/>
          </a:stretch>
        </p:blipFill>
        <p:spPr>
          <a:xfrm>
            <a:off x="1595571" y="3125365"/>
            <a:ext cx="3682804" cy="2358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roup"/>
          <p:cNvGrpSpPr/>
          <p:nvPr/>
        </p:nvGrpSpPr>
        <p:grpSpPr>
          <a:xfrm>
            <a:off x="1134246" y="1011133"/>
            <a:ext cx="1710417" cy="515649"/>
            <a:chOff x="0" y="0"/>
            <a:chExt cx="1710415" cy="515647"/>
          </a:xfrm>
        </p:grpSpPr>
        <p:sp>
          <p:nvSpPr>
            <p:cNvPr id="463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4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5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6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7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8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9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0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1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2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3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4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476" name="Gradient boosted decision trees"/>
          <p:cNvSpPr txBox="1"/>
          <p:nvPr>
            <p:ph type="title"/>
          </p:nvPr>
        </p:nvSpPr>
        <p:spPr>
          <a:xfrm>
            <a:off x="879475" y="88900"/>
            <a:ext cx="10433050" cy="64323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Gradient boosted decision trees</a:t>
            </a:r>
          </a:p>
        </p:txBody>
      </p:sp>
      <p:grpSp>
        <p:nvGrpSpPr>
          <p:cNvPr id="488" name="Group"/>
          <p:cNvGrpSpPr/>
          <p:nvPr/>
        </p:nvGrpSpPr>
        <p:grpSpPr>
          <a:xfrm>
            <a:off x="1952656" y="5282832"/>
            <a:ext cx="843212" cy="853749"/>
            <a:chOff x="0" y="0"/>
            <a:chExt cx="843210" cy="853748"/>
          </a:xfrm>
        </p:grpSpPr>
        <p:sp>
          <p:nvSpPr>
            <p:cNvPr id="477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78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79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80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81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82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483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4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5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6" name="Line"/>
            <p:cNvSpPr/>
            <p:nvPr/>
          </p:nvSpPr>
          <p:spPr>
            <a:xfrm flipV="1">
              <a:off x="158554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7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00" name="Group"/>
          <p:cNvGrpSpPr/>
          <p:nvPr/>
        </p:nvGrpSpPr>
        <p:grpSpPr>
          <a:xfrm>
            <a:off x="975264" y="1718404"/>
            <a:ext cx="843211" cy="853749"/>
            <a:chOff x="0" y="0"/>
            <a:chExt cx="843210" cy="853748"/>
          </a:xfrm>
        </p:grpSpPr>
        <p:sp>
          <p:nvSpPr>
            <p:cNvPr id="489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0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1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2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3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4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5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6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7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8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9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12" name="Group"/>
          <p:cNvGrpSpPr/>
          <p:nvPr/>
        </p:nvGrpSpPr>
        <p:grpSpPr>
          <a:xfrm>
            <a:off x="975264" y="3428632"/>
            <a:ext cx="843211" cy="853749"/>
            <a:chOff x="0" y="0"/>
            <a:chExt cx="843210" cy="853748"/>
          </a:xfrm>
        </p:grpSpPr>
        <p:sp>
          <p:nvSpPr>
            <p:cNvPr id="501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2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3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4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5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6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7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8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9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0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1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13" name="Plus Mark"/>
          <p:cNvSpPr/>
          <p:nvPr/>
        </p:nvSpPr>
        <p:spPr>
          <a:xfrm>
            <a:off x="1835975" y="36719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4" name="“Weak learner”"/>
          <p:cNvSpPr/>
          <p:nvPr/>
        </p:nvSpPr>
        <p:spPr>
          <a:xfrm>
            <a:off x="2132314" y="1695584"/>
            <a:ext cx="2619699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/>
            </a:lvl1pPr>
          </a:lstStyle>
          <a:p>
            <a:pPr/>
            <a:r>
              <a:t>“Weak learner”</a:t>
            </a:r>
          </a:p>
        </p:txBody>
      </p:sp>
      <p:sp>
        <p:nvSpPr>
          <p:cNvPr id="515" name="Line"/>
          <p:cNvSpPr/>
          <p:nvPr/>
        </p:nvSpPr>
        <p:spPr>
          <a:xfrm flipH="1">
            <a:off x="1831240" y="1994109"/>
            <a:ext cx="495839" cy="248655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6" name="Rectangle"/>
          <p:cNvSpPr/>
          <p:nvPr/>
        </p:nvSpPr>
        <p:spPr>
          <a:xfrm>
            <a:off x="938337" y="986070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grpSp>
        <p:nvGrpSpPr>
          <p:cNvPr id="529" name="Group"/>
          <p:cNvGrpSpPr/>
          <p:nvPr/>
        </p:nvGrpSpPr>
        <p:grpSpPr>
          <a:xfrm>
            <a:off x="1164823" y="2756666"/>
            <a:ext cx="1710416" cy="515649"/>
            <a:chOff x="0" y="0"/>
            <a:chExt cx="1710415" cy="515647"/>
          </a:xfrm>
        </p:grpSpPr>
        <p:sp>
          <p:nvSpPr>
            <p:cNvPr id="517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8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9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0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1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2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3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4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5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6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7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8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30" name="Rectangle"/>
          <p:cNvSpPr/>
          <p:nvPr/>
        </p:nvSpPr>
        <p:spPr>
          <a:xfrm>
            <a:off x="968914" y="2706202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531" name="Dataset"/>
          <p:cNvSpPr/>
          <p:nvPr/>
        </p:nvSpPr>
        <p:spPr>
          <a:xfrm>
            <a:off x="2210682" y="640516"/>
            <a:ext cx="956639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1">
                    <a:satOff val="-19091"/>
                    <a:lumOff val="-11921"/>
                  </a:schemeClr>
                </a:solidFill>
              </a:defRPr>
            </a:lvl1pPr>
          </a:lstStyle>
          <a:p>
            <a:pPr/>
            <a:r>
              <a:t>Dataset</a:t>
            </a:r>
          </a:p>
        </p:txBody>
      </p:sp>
      <p:sp>
        <p:nvSpPr>
          <p:cNvPr id="532" name="Line"/>
          <p:cNvSpPr/>
          <p:nvPr/>
        </p:nvSpPr>
        <p:spPr>
          <a:xfrm flipH="1">
            <a:off x="2449512" y="2529669"/>
            <a:ext cx="417280" cy="598613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33" name="Residuals"/>
          <p:cNvSpPr/>
          <p:nvPr/>
        </p:nvSpPr>
        <p:spPr>
          <a:xfrm>
            <a:off x="2724262" y="2170222"/>
            <a:ext cx="1309594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2"/>
                </a:solidFill>
              </a:defRPr>
            </a:lvl1pPr>
          </a:lstStyle>
          <a:p>
            <a:pPr/>
            <a:r>
              <a:t>Residuals </a:t>
            </a:r>
          </a:p>
        </p:txBody>
      </p:sp>
      <p:grpSp>
        <p:nvGrpSpPr>
          <p:cNvPr id="545" name="Group"/>
          <p:cNvGrpSpPr/>
          <p:nvPr/>
        </p:nvGrpSpPr>
        <p:grpSpPr>
          <a:xfrm>
            <a:off x="886364" y="5282832"/>
            <a:ext cx="843211" cy="853749"/>
            <a:chOff x="0" y="0"/>
            <a:chExt cx="843210" cy="853748"/>
          </a:xfrm>
        </p:grpSpPr>
        <p:sp>
          <p:nvSpPr>
            <p:cNvPr id="534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5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6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7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8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9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0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1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2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3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4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46" name="Plus Mark"/>
          <p:cNvSpPr/>
          <p:nvPr/>
        </p:nvSpPr>
        <p:spPr>
          <a:xfrm>
            <a:off x="1747075" y="55261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58" name="Group"/>
          <p:cNvGrpSpPr/>
          <p:nvPr/>
        </p:nvGrpSpPr>
        <p:grpSpPr>
          <a:xfrm>
            <a:off x="3018949" y="5282832"/>
            <a:ext cx="843211" cy="853749"/>
            <a:chOff x="0" y="0"/>
            <a:chExt cx="843210" cy="853748"/>
          </a:xfrm>
        </p:grpSpPr>
        <p:sp>
          <p:nvSpPr>
            <p:cNvPr id="547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548" name="Oval"/>
            <p:cNvSpPr/>
            <p:nvPr/>
          </p:nvSpPr>
          <p:spPr>
            <a:xfrm>
              <a:off x="497208" y="319793"/>
              <a:ext cx="227535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549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550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551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552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553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4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5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6" name="Line"/>
            <p:cNvSpPr/>
            <p:nvPr/>
          </p:nvSpPr>
          <p:spPr>
            <a:xfrm flipV="1">
              <a:off x="158553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7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59" name="Plus Mark"/>
          <p:cNvSpPr/>
          <p:nvPr/>
        </p:nvSpPr>
        <p:spPr>
          <a:xfrm>
            <a:off x="2788475" y="55134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60" name="Line"/>
          <p:cNvSpPr/>
          <p:nvPr/>
        </p:nvSpPr>
        <p:spPr>
          <a:xfrm>
            <a:off x="3906237" y="5686655"/>
            <a:ext cx="659418" cy="1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73" name="Group"/>
          <p:cNvGrpSpPr/>
          <p:nvPr/>
        </p:nvGrpSpPr>
        <p:grpSpPr>
          <a:xfrm>
            <a:off x="4970054" y="5457604"/>
            <a:ext cx="1507217" cy="515648"/>
            <a:chOff x="0" y="0"/>
            <a:chExt cx="1507215" cy="515647"/>
          </a:xfrm>
        </p:grpSpPr>
        <p:sp>
          <p:nvSpPr>
            <p:cNvPr id="561" name="Oval"/>
            <p:cNvSpPr/>
            <p:nvPr/>
          </p:nvSpPr>
          <p:spPr>
            <a:xfrm>
              <a:off x="408875" y="266699"/>
              <a:ext cx="135617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2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3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4" name="Oval"/>
            <p:cNvSpPr/>
            <p:nvPr/>
          </p:nvSpPr>
          <p:spPr>
            <a:xfrm>
              <a:off x="685800" y="317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5" name="Oval"/>
            <p:cNvSpPr/>
            <p:nvPr/>
          </p:nvSpPr>
          <p:spPr>
            <a:xfrm>
              <a:off x="680687" y="88900"/>
              <a:ext cx="135617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6" name="Oval"/>
            <p:cNvSpPr/>
            <p:nvPr/>
          </p:nvSpPr>
          <p:spPr>
            <a:xfrm>
              <a:off x="1371600" y="1397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7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8" name="Oval"/>
            <p:cNvSpPr/>
            <p:nvPr/>
          </p:nvSpPr>
          <p:spPr>
            <a:xfrm>
              <a:off x="952500" y="266699"/>
              <a:ext cx="135616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9" name="Oval"/>
            <p:cNvSpPr/>
            <p:nvPr/>
          </p:nvSpPr>
          <p:spPr>
            <a:xfrm>
              <a:off x="1092200" y="38099"/>
              <a:ext cx="135616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0" name="Oval"/>
            <p:cNvSpPr/>
            <p:nvPr/>
          </p:nvSpPr>
          <p:spPr>
            <a:xfrm>
              <a:off x="927100" y="63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1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2" name="Oval"/>
            <p:cNvSpPr/>
            <p:nvPr/>
          </p:nvSpPr>
          <p:spPr>
            <a:xfrm>
              <a:off x="1219200" y="317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74" name="Rectangle"/>
          <p:cNvSpPr/>
          <p:nvPr/>
        </p:nvSpPr>
        <p:spPr>
          <a:xfrm>
            <a:off x="4654182" y="5407140"/>
            <a:ext cx="2214189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575" name="Prediction"/>
          <p:cNvSpPr/>
          <p:nvPr/>
        </p:nvSpPr>
        <p:spPr>
          <a:xfrm>
            <a:off x="5501839" y="5011361"/>
            <a:ext cx="1507217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6">
                    <a:lumOff val="-9568"/>
                  </a:schemeClr>
                </a:solidFill>
              </a:defRPr>
            </a:lvl1pPr>
          </a:lstStyle>
          <a:p>
            <a:pPr/>
            <a:r>
              <a:t>Prediction</a:t>
            </a:r>
          </a:p>
        </p:txBody>
      </p:sp>
      <p:grpSp>
        <p:nvGrpSpPr>
          <p:cNvPr id="587" name="Group"/>
          <p:cNvGrpSpPr/>
          <p:nvPr/>
        </p:nvGrpSpPr>
        <p:grpSpPr>
          <a:xfrm>
            <a:off x="2168556" y="3542932"/>
            <a:ext cx="843212" cy="853749"/>
            <a:chOff x="0" y="0"/>
            <a:chExt cx="843210" cy="853748"/>
          </a:xfrm>
        </p:grpSpPr>
        <p:sp>
          <p:nvSpPr>
            <p:cNvPr id="576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577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578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579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580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581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582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3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4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5" name="Line"/>
            <p:cNvSpPr/>
            <p:nvPr/>
          </p:nvSpPr>
          <p:spPr>
            <a:xfrm flipV="1">
              <a:off x="158554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6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1164823" y="4612876"/>
            <a:ext cx="1710416" cy="515649"/>
            <a:chOff x="0" y="0"/>
            <a:chExt cx="1710415" cy="515647"/>
          </a:xfrm>
        </p:grpSpPr>
        <p:sp>
          <p:nvSpPr>
            <p:cNvPr id="588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9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0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1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2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3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4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5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6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7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8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9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01" name="Rectangle"/>
          <p:cNvSpPr/>
          <p:nvPr/>
        </p:nvSpPr>
        <p:spPr>
          <a:xfrm>
            <a:off x="968914" y="4562413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602" name="Trying to minimize the “loss function” (function, that describes the error) on every iteration…"/>
          <p:cNvSpPr txBox="1"/>
          <p:nvPr/>
        </p:nvSpPr>
        <p:spPr>
          <a:xfrm>
            <a:off x="5301855" y="1709641"/>
            <a:ext cx="6244007" cy="281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Trying to minimize the “loss function” (function, that describes the error) on every iteration </a:t>
            </a:r>
          </a:p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Each weak learner (i.e. tree/iteration) is trying to learn what did the previous one did “wrong” and do better</a:t>
            </a:r>
          </a:p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The final model is the “combination” of all weak trees to build a strong classifier</a:t>
            </a:r>
          </a:p>
        </p:txBody>
      </p:sp>
      <p:sp>
        <p:nvSpPr>
          <p:cNvPr id="603" name="Rectangle"/>
          <p:cNvSpPr/>
          <p:nvPr/>
        </p:nvSpPr>
        <p:spPr>
          <a:xfrm>
            <a:off x="761869" y="3368551"/>
            <a:ext cx="3469739" cy="2829559"/>
          </a:xfrm>
          <a:prstGeom prst="rect">
            <a:avLst/>
          </a:prstGeom>
          <a:solidFill>
            <a:srgbClr val="FFFFFF">
              <a:alpha val="8537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4" name="Rectangle"/>
          <p:cNvSpPr/>
          <p:nvPr/>
        </p:nvSpPr>
        <p:spPr>
          <a:xfrm>
            <a:off x="4088547" y="4879881"/>
            <a:ext cx="3469739" cy="1532650"/>
          </a:xfrm>
          <a:prstGeom prst="rect">
            <a:avLst/>
          </a:prstGeom>
          <a:solidFill>
            <a:srgbClr val="FFFFFF">
              <a:alpha val="8537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roup"/>
          <p:cNvGrpSpPr/>
          <p:nvPr/>
        </p:nvGrpSpPr>
        <p:grpSpPr>
          <a:xfrm>
            <a:off x="1134246" y="1011133"/>
            <a:ext cx="1710417" cy="515649"/>
            <a:chOff x="0" y="0"/>
            <a:chExt cx="1710415" cy="515647"/>
          </a:xfrm>
        </p:grpSpPr>
        <p:sp>
          <p:nvSpPr>
            <p:cNvPr id="606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7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8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9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0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1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2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3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4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5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6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7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19" name="Gradient boosted decision trees"/>
          <p:cNvSpPr txBox="1"/>
          <p:nvPr>
            <p:ph type="title"/>
          </p:nvPr>
        </p:nvSpPr>
        <p:spPr>
          <a:xfrm>
            <a:off x="879475" y="88900"/>
            <a:ext cx="10433050" cy="64323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Gradient boosted decision trees</a:t>
            </a:r>
          </a:p>
        </p:txBody>
      </p:sp>
      <p:grpSp>
        <p:nvGrpSpPr>
          <p:cNvPr id="631" name="Group"/>
          <p:cNvGrpSpPr/>
          <p:nvPr/>
        </p:nvGrpSpPr>
        <p:grpSpPr>
          <a:xfrm>
            <a:off x="1952656" y="5282832"/>
            <a:ext cx="843212" cy="853749"/>
            <a:chOff x="0" y="0"/>
            <a:chExt cx="843210" cy="853748"/>
          </a:xfrm>
        </p:grpSpPr>
        <p:sp>
          <p:nvSpPr>
            <p:cNvPr id="620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621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622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623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624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625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626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7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8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9" name="Line"/>
            <p:cNvSpPr/>
            <p:nvPr/>
          </p:nvSpPr>
          <p:spPr>
            <a:xfrm flipV="1">
              <a:off x="158554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0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43" name="Group"/>
          <p:cNvGrpSpPr/>
          <p:nvPr/>
        </p:nvGrpSpPr>
        <p:grpSpPr>
          <a:xfrm>
            <a:off x="975264" y="1718404"/>
            <a:ext cx="843211" cy="853749"/>
            <a:chOff x="0" y="0"/>
            <a:chExt cx="843210" cy="853748"/>
          </a:xfrm>
        </p:grpSpPr>
        <p:sp>
          <p:nvSpPr>
            <p:cNvPr id="632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3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4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5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6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7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8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9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0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1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2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975264" y="3485782"/>
            <a:ext cx="843211" cy="853749"/>
            <a:chOff x="0" y="0"/>
            <a:chExt cx="843210" cy="853748"/>
          </a:xfrm>
        </p:grpSpPr>
        <p:sp>
          <p:nvSpPr>
            <p:cNvPr id="644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5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6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7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8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9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1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2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3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4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56" name="Plus Mark"/>
          <p:cNvSpPr/>
          <p:nvPr/>
        </p:nvSpPr>
        <p:spPr>
          <a:xfrm>
            <a:off x="1835975" y="36719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57" name="“Weak learner”"/>
          <p:cNvSpPr/>
          <p:nvPr/>
        </p:nvSpPr>
        <p:spPr>
          <a:xfrm>
            <a:off x="2132314" y="1695584"/>
            <a:ext cx="2619699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/>
            </a:lvl1pPr>
          </a:lstStyle>
          <a:p>
            <a:pPr/>
            <a:r>
              <a:t>“Weak learner”</a:t>
            </a:r>
          </a:p>
        </p:txBody>
      </p:sp>
      <p:sp>
        <p:nvSpPr>
          <p:cNvPr id="658" name="Line"/>
          <p:cNvSpPr/>
          <p:nvPr/>
        </p:nvSpPr>
        <p:spPr>
          <a:xfrm flipH="1">
            <a:off x="1831240" y="1994109"/>
            <a:ext cx="495839" cy="248655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59" name="Rectangle"/>
          <p:cNvSpPr/>
          <p:nvPr/>
        </p:nvSpPr>
        <p:spPr>
          <a:xfrm>
            <a:off x="938337" y="986070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grpSp>
        <p:nvGrpSpPr>
          <p:cNvPr id="672" name="Group"/>
          <p:cNvGrpSpPr/>
          <p:nvPr/>
        </p:nvGrpSpPr>
        <p:grpSpPr>
          <a:xfrm>
            <a:off x="1164823" y="2756666"/>
            <a:ext cx="1710416" cy="515649"/>
            <a:chOff x="0" y="0"/>
            <a:chExt cx="1710415" cy="515647"/>
          </a:xfrm>
        </p:grpSpPr>
        <p:sp>
          <p:nvSpPr>
            <p:cNvPr id="660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1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2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3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4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5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6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7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8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9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0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1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73" name="Rectangle"/>
          <p:cNvSpPr/>
          <p:nvPr/>
        </p:nvSpPr>
        <p:spPr>
          <a:xfrm>
            <a:off x="968914" y="2706202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674" name="Dataset"/>
          <p:cNvSpPr/>
          <p:nvPr/>
        </p:nvSpPr>
        <p:spPr>
          <a:xfrm>
            <a:off x="2210682" y="640516"/>
            <a:ext cx="956639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1">
                    <a:satOff val="-19091"/>
                    <a:lumOff val="-11921"/>
                  </a:schemeClr>
                </a:solidFill>
              </a:defRPr>
            </a:lvl1pPr>
          </a:lstStyle>
          <a:p>
            <a:pPr/>
            <a:r>
              <a:t>Dataset</a:t>
            </a:r>
          </a:p>
        </p:txBody>
      </p:sp>
      <p:sp>
        <p:nvSpPr>
          <p:cNvPr id="675" name="Line"/>
          <p:cNvSpPr/>
          <p:nvPr/>
        </p:nvSpPr>
        <p:spPr>
          <a:xfrm flipH="1">
            <a:off x="2449512" y="2529669"/>
            <a:ext cx="417280" cy="598613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76" name="Residuals"/>
          <p:cNvSpPr/>
          <p:nvPr/>
        </p:nvSpPr>
        <p:spPr>
          <a:xfrm>
            <a:off x="2724262" y="2170222"/>
            <a:ext cx="1309594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2"/>
                </a:solidFill>
              </a:defRPr>
            </a:lvl1pPr>
          </a:lstStyle>
          <a:p>
            <a:pPr/>
            <a:r>
              <a:t>Residuals </a:t>
            </a:r>
          </a:p>
        </p:txBody>
      </p:sp>
      <p:grpSp>
        <p:nvGrpSpPr>
          <p:cNvPr id="688" name="Group"/>
          <p:cNvGrpSpPr/>
          <p:nvPr/>
        </p:nvGrpSpPr>
        <p:grpSpPr>
          <a:xfrm>
            <a:off x="886364" y="5282832"/>
            <a:ext cx="843211" cy="853749"/>
            <a:chOff x="0" y="0"/>
            <a:chExt cx="843210" cy="853748"/>
          </a:xfrm>
        </p:grpSpPr>
        <p:sp>
          <p:nvSpPr>
            <p:cNvPr id="677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8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9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0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1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2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3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4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5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6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7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89" name="Plus Mark"/>
          <p:cNvSpPr/>
          <p:nvPr/>
        </p:nvSpPr>
        <p:spPr>
          <a:xfrm>
            <a:off x="1747075" y="55261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01" name="Group"/>
          <p:cNvGrpSpPr/>
          <p:nvPr/>
        </p:nvGrpSpPr>
        <p:grpSpPr>
          <a:xfrm>
            <a:off x="3018949" y="5282832"/>
            <a:ext cx="843211" cy="853749"/>
            <a:chOff x="0" y="0"/>
            <a:chExt cx="843210" cy="853748"/>
          </a:xfrm>
        </p:grpSpPr>
        <p:sp>
          <p:nvSpPr>
            <p:cNvPr id="690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691" name="Oval"/>
            <p:cNvSpPr/>
            <p:nvPr/>
          </p:nvSpPr>
          <p:spPr>
            <a:xfrm>
              <a:off x="497208" y="319793"/>
              <a:ext cx="227535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692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693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694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695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696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7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8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9" name="Line"/>
            <p:cNvSpPr/>
            <p:nvPr/>
          </p:nvSpPr>
          <p:spPr>
            <a:xfrm flipV="1">
              <a:off x="158553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0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02" name="Plus Mark"/>
          <p:cNvSpPr/>
          <p:nvPr/>
        </p:nvSpPr>
        <p:spPr>
          <a:xfrm>
            <a:off x="2788475" y="55134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03" name="Line"/>
          <p:cNvSpPr/>
          <p:nvPr/>
        </p:nvSpPr>
        <p:spPr>
          <a:xfrm>
            <a:off x="3906237" y="5686655"/>
            <a:ext cx="659418" cy="1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716" name="Group"/>
          <p:cNvGrpSpPr/>
          <p:nvPr/>
        </p:nvGrpSpPr>
        <p:grpSpPr>
          <a:xfrm>
            <a:off x="4970054" y="5457604"/>
            <a:ext cx="1507217" cy="515648"/>
            <a:chOff x="0" y="0"/>
            <a:chExt cx="1507215" cy="515647"/>
          </a:xfrm>
        </p:grpSpPr>
        <p:sp>
          <p:nvSpPr>
            <p:cNvPr id="704" name="Oval"/>
            <p:cNvSpPr/>
            <p:nvPr/>
          </p:nvSpPr>
          <p:spPr>
            <a:xfrm>
              <a:off x="408875" y="266699"/>
              <a:ext cx="135617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5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6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7" name="Oval"/>
            <p:cNvSpPr/>
            <p:nvPr/>
          </p:nvSpPr>
          <p:spPr>
            <a:xfrm>
              <a:off x="685800" y="317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8" name="Oval"/>
            <p:cNvSpPr/>
            <p:nvPr/>
          </p:nvSpPr>
          <p:spPr>
            <a:xfrm>
              <a:off x="680687" y="88900"/>
              <a:ext cx="135617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9" name="Oval"/>
            <p:cNvSpPr/>
            <p:nvPr/>
          </p:nvSpPr>
          <p:spPr>
            <a:xfrm>
              <a:off x="1371600" y="1397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0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1" name="Oval"/>
            <p:cNvSpPr/>
            <p:nvPr/>
          </p:nvSpPr>
          <p:spPr>
            <a:xfrm>
              <a:off x="952500" y="266699"/>
              <a:ext cx="135616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2" name="Oval"/>
            <p:cNvSpPr/>
            <p:nvPr/>
          </p:nvSpPr>
          <p:spPr>
            <a:xfrm>
              <a:off x="1092200" y="38099"/>
              <a:ext cx="135616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3" name="Oval"/>
            <p:cNvSpPr/>
            <p:nvPr/>
          </p:nvSpPr>
          <p:spPr>
            <a:xfrm>
              <a:off x="927100" y="63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4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5" name="Oval"/>
            <p:cNvSpPr/>
            <p:nvPr/>
          </p:nvSpPr>
          <p:spPr>
            <a:xfrm>
              <a:off x="1219200" y="317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717" name="Rectangle"/>
          <p:cNvSpPr/>
          <p:nvPr/>
        </p:nvSpPr>
        <p:spPr>
          <a:xfrm>
            <a:off x="4654182" y="5407140"/>
            <a:ext cx="2214189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718" name="Prediction"/>
          <p:cNvSpPr/>
          <p:nvPr/>
        </p:nvSpPr>
        <p:spPr>
          <a:xfrm>
            <a:off x="5501839" y="5011361"/>
            <a:ext cx="1507217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6">
                    <a:lumOff val="-9568"/>
                  </a:schemeClr>
                </a:solidFill>
              </a:defRPr>
            </a:lvl1pPr>
          </a:lstStyle>
          <a:p>
            <a:pPr/>
            <a:r>
              <a:t>Prediction</a:t>
            </a:r>
          </a:p>
        </p:txBody>
      </p:sp>
      <p:grpSp>
        <p:nvGrpSpPr>
          <p:cNvPr id="730" name="Group"/>
          <p:cNvGrpSpPr/>
          <p:nvPr/>
        </p:nvGrpSpPr>
        <p:grpSpPr>
          <a:xfrm>
            <a:off x="2168556" y="3485782"/>
            <a:ext cx="843212" cy="853749"/>
            <a:chOff x="0" y="0"/>
            <a:chExt cx="843210" cy="853748"/>
          </a:xfrm>
        </p:grpSpPr>
        <p:sp>
          <p:nvSpPr>
            <p:cNvPr id="719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20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21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22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23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24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25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6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7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8" name="Line"/>
            <p:cNvSpPr/>
            <p:nvPr/>
          </p:nvSpPr>
          <p:spPr>
            <a:xfrm flipV="1">
              <a:off x="158554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9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43" name="Group"/>
          <p:cNvGrpSpPr/>
          <p:nvPr/>
        </p:nvGrpSpPr>
        <p:grpSpPr>
          <a:xfrm>
            <a:off x="1164823" y="4612876"/>
            <a:ext cx="1710416" cy="515649"/>
            <a:chOff x="0" y="0"/>
            <a:chExt cx="1710415" cy="515647"/>
          </a:xfrm>
        </p:grpSpPr>
        <p:sp>
          <p:nvSpPr>
            <p:cNvPr id="731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2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3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4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5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6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7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8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9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0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1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2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744" name="Rectangle"/>
          <p:cNvSpPr/>
          <p:nvPr/>
        </p:nvSpPr>
        <p:spPr>
          <a:xfrm>
            <a:off x="968914" y="4562413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745" name="Trying to minimize the “loss function” (function, that describes the error) on every iteration…"/>
          <p:cNvSpPr txBox="1"/>
          <p:nvPr/>
        </p:nvSpPr>
        <p:spPr>
          <a:xfrm>
            <a:off x="5301855" y="1709641"/>
            <a:ext cx="6244007" cy="281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Trying to minimize the “loss function” (function, that describes the error) on every iteration </a:t>
            </a:r>
          </a:p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Each weak learner (i.e. tree/iteration) is trying to learn what did the previous one did “wrong” and do better</a:t>
            </a:r>
          </a:p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The final model is the “combination” of all weak trees to build a strong classifier</a:t>
            </a:r>
          </a:p>
        </p:txBody>
      </p:sp>
      <p:sp>
        <p:nvSpPr>
          <p:cNvPr id="746" name="Rectangle"/>
          <p:cNvSpPr/>
          <p:nvPr/>
        </p:nvSpPr>
        <p:spPr>
          <a:xfrm>
            <a:off x="761869" y="5221302"/>
            <a:ext cx="3469739" cy="976808"/>
          </a:xfrm>
          <a:prstGeom prst="rect">
            <a:avLst/>
          </a:prstGeom>
          <a:solidFill>
            <a:srgbClr val="FFFFFF">
              <a:alpha val="8537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7" name="Rectangle"/>
          <p:cNvSpPr/>
          <p:nvPr/>
        </p:nvSpPr>
        <p:spPr>
          <a:xfrm>
            <a:off x="4228247" y="4879881"/>
            <a:ext cx="3469739" cy="1532650"/>
          </a:xfrm>
          <a:prstGeom prst="rect">
            <a:avLst/>
          </a:prstGeom>
          <a:solidFill>
            <a:srgbClr val="FFFFFF">
              <a:alpha val="8537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roup"/>
          <p:cNvGrpSpPr/>
          <p:nvPr/>
        </p:nvGrpSpPr>
        <p:grpSpPr>
          <a:xfrm>
            <a:off x="1134246" y="1011133"/>
            <a:ext cx="1710417" cy="515649"/>
            <a:chOff x="0" y="0"/>
            <a:chExt cx="1710415" cy="515647"/>
          </a:xfrm>
        </p:grpSpPr>
        <p:sp>
          <p:nvSpPr>
            <p:cNvPr id="749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0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1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2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3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4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5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6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7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8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9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60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762" name="Gradient boosted decision trees"/>
          <p:cNvSpPr txBox="1"/>
          <p:nvPr>
            <p:ph type="title"/>
          </p:nvPr>
        </p:nvSpPr>
        <p:spPr>
          <a:xfrm>
            <a:off x="879475" y="88900"/>
            <a:ext cx="10433050" cy="64323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Gradient boosted decision trees</a:t>
            </a:r>
          </a:p>
        </p:txBody>
      </p:sp>
      <p:grpSp>
        <p:nvGrpSpPr>
          <p:cNvPr id="774" name="Group"/>
          <p:cNvGrpSpPr/>
          <p:nvPr/>
        </p:nvGrpSpPr>
        <p:grpSpPr>
          <a:xfrm>
            <a:off x="1952656" y="5282832"/>
            <a:ext cx="843212" cy="853749"/>
            <a:chOff x="0" y="0"/>
            <a:chExt cx="843210" cy="853748"/>
          </a:xfrm>
        </p:grpSpPr>
        <p:sp>
          <p:nvSpPr>
            <p:cNvPr id="763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64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65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66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67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68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769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0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1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2" name="Line"/>
            <p:cNvSpPr/>
            <p:nvPr/>
          </p:nvSpPr>
          <p:spPr>
            <a:xfrm flipV="1">
              <a:off x="158554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3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86" name="Group"/>
          <p:cNvGrpSpPr/>
          <p:nvPr/>
        </p:nvGrpSpPr>
        <p:grpSpPr>
          <a:xfrm>
            <a:off x="975264" y="1718404"/>
            <a:ext cx="843211" cy="853749"/>
            <a:chOff x="0" y="0"/>
            <a:chExt cx="843210" cy="853748"/>
          </a:xfrm>
        </p:grpSpPr>
        <p:sp>
          <p:nvSpPr>
            <p:cNvPr id="775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6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7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8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9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0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1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2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3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4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5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98" name="Group"/>
          <p:cNvGrpSpPr/>
          <p:nvPr/>
        </p:nvGrpSpPr>
        <p:grpSpPr>
          <a:xfrm>
            <a:off x="975264" y="3485782"/>
            <a:ext cx="843211" cy="853749"/>
            <a:chOff x="0" y="0"/>
            <a:chExt cx="843210" cy="853748"/>
          </a:xfrm>
        </p:grpSpPr>
        <p:sp>
          <p:nvSpPr>
            <p:cNvPr id="787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8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9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90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91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92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93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4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5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6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7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99" name="Plus Mark"/>
          <p:cNvSpPr/>
          <p:nvPr/>
        </p:nvSpPr>
        <p:spPr>
          <a:xfrm>
            <a:off x="1835975" y="36719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0" name="“Weak learner”"/>
          <p:cNvSpPr/>
          <p:nvPr/>
        </p:nvSpPr>
        <p:spPr>
          <a:xfrm>
            <a:off x="2132314" y="1695584"/>
            <a:ext cx="2619699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/>
            </a:lvl1pPr>
          </a:lstStyle>
          <a:p>
            <a:pPr/>
            <a:r>
              <a:t>“Weak learner”</a:t>
            </a:r>
          </a:p>
        </p:txBody>
      </p:sp>
      <p:sp>
        <p:nvSpPr>
          <p:cNvPr id="801" name="Line"/>
          <p:cNvSpPr/>
          <p:nvPr/>
        </p:nvSpPr>
        <p:spPr>
          <a:xfrm flipH="1">
            <a:off x="1831240" y="1994109"/>
            <a:ext cx="495839" cy="248655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02" name="Rectangle"/>
          <p:cNvSpPr/>
          <p:nvPr/>
        </p:nvSpPr>
        <p:spPr>
          <a:xfrm>
            <a:off x="938337" y="986070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grpSp>
        <p:nvGrpSpPr>
          <p:cNvPr id="815" name="Group"/>
          <p:cNvGrpSpPr/>
          <p:nvPr/>
        </p:nvGrpSpPr>
        <p:grpSpPr>
          <a:xfrm>
            <a:off x="1164823" y="2756666"/>
            <a:ext cx="1710416" cy="515649"/>
            <a:chOff x="0" y="0"/>
            <a:chExt cx="1710415" cy="515647"/>
          </a:xfrm>
        </p:grpSpPr>
        <p:sp>
          <p:nvSpPr>
            <p:cNvPr id="803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4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5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6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7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8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9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0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1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2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3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4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16" name="Rectangle"/>
          <p:cNvSpPr/>
          <p:nvPr/>
        </p:nvSpPr>
        <p:spPr>
          <a:xfrm>
            <a:off x="968914" y="2706202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817" name="Dataset"/>
          <p:cNvSpPr/>
          <p:nvPr/>
        </p:nvSpPr>
        <p:spPr>
          <a:xfrm>
            <a:off x="2210682" y="640516"/>
            <a:ext cx="956639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1">
                    <a:satOff val="-19091"/>
                    <a:lumOff val="-11921"/>
                  </a:schemeClr>
                </a:solidFill>
              </a:defRPr>
            </a:lvl1pPr>
          </a:lstStyle>
          <a:p>
            <a:pPr/>
            <a:r>
              <a:t>Dataset</a:t>
            </a:r>
          </a:p>
        </p:txBody>
      </p:sp>
      <p:sp>
        <p:nvSpPr>
          <p:cNvPr id="818" name="Line"/>
          <p:cNvSpPr/>
          <p:nvPr/>
        </p:nvSpPr>
        <p:spPr>
          <a:xfrm flipH="1">
            <a:off x="2449512" y="2529669"/>
            <a:ext cx="417280" cy="598613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19" name="Residuals"/>
          <p:cNvSpPr/>
          <p:nvPr/>
        </p:nvSpPr>
        <p:spPr>
          <a:xfrm>
            <a:off x="2724262" y="2170222"/>
            <a:ext cx="1309594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2"/>
                </a:solidFill>
              </a:defRPr>
            </a:lvl1pPr>
          </a:lstStyle>
          <a:p>
            <a:pPr/>
            <a:r>
              <a:t>Residuals </a:t>
            </a:r>
          </a:p>
        </p:txBody>
      </p:sp>
      <p:grpSp>
        <p:nvGrpSpPr>
          <p:cNvPr id="831" name="Group"/>
          <p:cNvGrpSpPr/>
          <p:nvPr/>
        </p:nvGrpSpPr>
        <p:grpSpPr>
          <a:xfrm>
            <a:off x="886364" y="5282832"/>
            <a:ext cx="843211" cy="853749"/>
            <a:chOff x="0" y="0"/>
            <a:chExt cx="843210" cy="853748"/>
          </a:xfrm>
        </p:grpSpPr>
        <p:sp>
          <p:nvSpPr>
            <p:cNvPr id="820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1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2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3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4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5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6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7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8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9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0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32" name="Plus Mark"/>
          <p:cNvSpPr/>
          <p:nvPr/>
        </p:nvSpPr>
        <p:spPr>
          <a:xfrm>
            <a:off x="1747075" y="55261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44" name="Group"/>
          <p:cNvGrpSpPr/>
          <p:nvPr/>
        </p:nvGrpSpPr>
        <p:grpSpPr>
          <a:xfrm>
            <a:off x="3018949" y="5282832"/>
            <a:ext cx="843211" cy="853749"/>
            <a:chOff x="0" y="0"/>
            <a:chExt cx="843210" cy="853748"/>
          </a:xfrm>
        </p:grpSpPr>
        <p:sp>
          <p:nvSpPr>
            <p:cNvPr id="833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834" name="Oval"/>
            <p:cNvSpPr/>
            <p:nvPr/>
          </p:nvSpPr>
          <p:spPr>
            <a:xfrm>
              <a:off x="497208" y="319793"/>
              <a:ext cx="227535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835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836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837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838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839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0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1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2" name="Line"/>
            <p:cNvSpPr/>
            <p:nvPr/>
          </p:nvSpPr>
          <p:spPr>
            <a:xfrm flipV="1">
              <a:off x="158553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3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45" name="Plus Mark"/>
          <p:cNvSpPr/>
          <p:nvPr/>
        </p:nvSpPr>
        <p:spPr>
          <a:xfrm>
            <a:off x="2788475" y="55134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6" name="Line"/>
          <p:cNvSpPr/>
          <p:nvPr/>
        </p:nvSpPr>
        <p:spPr>
          <a:xfrm>
            <a:off x="3906237" y="5686655"/>
            <a:ext cx="659418" cy="1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59" name="Group"/>
          <p:cNvGrpSpPr/>
          <p:nvPr/>
        </p:nvGrpSpPr>
        <p:grpSpPr>
          <a:xfrm>
            <a:off x="4970054" y="5457604"/>
            <a:ext cx="1507217" cy="515648"/>
            <a:chOff x="0" y="0"/>
            <a:chExt cx="1507215" cy="515647"/>
          </a:xfrm>
        </p:grpSpPr>
        <p:sp>
          <p:nvSpPr>
            <p:cNvPr id="847" name="Oval"/>
            <p:cNvSpPr/>
            <p:nvPr/>
          </p:nvSpPr>
          <p:spPr>
            <a:xfrm>
              <a:off x="408875" y="266699"/>
              <a:ext cx="135617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8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9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0" name="Oval"/>
            <p:cNvSpPr/>
            <p:nvPr/>
          </p:nvSpPr>
          <p:spPr>
            <a:xfrm>
              <a:off x="685800" y="317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1" name="Oval"/>
            <p:cNvSpPr/>
            <p:nvPr/>
          </p:nvSpPr>
          <p:spPr>
            <a:xfrm>
              <a:off x="680687" y="88900"/>
              <a:ext cx="135617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2" name="Oval"/>
            <p:cNvSpPr/>
            <p:nvPr/>
          </p:nvSpPr>
          <p:spPr>
            <a:xfrm>
              <a:off x="1371600" y="1397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3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4" name="Oval"/>
            <p:cNvSpPr/>
            <p:nvPr/>
          </p:nvSpPr>
          <p:spPr>
            <a:xfrm>
              <a:off x="952500" y="266699"/>
              <a:ext cx="135616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5" name="Oval"/>
            <p:cNvSpPr/>
            <p:nvPr/>
          </p:nvSpPr>
          <p:spPr>
            <a:xfrm>
              <a:off x="1092200" y="38099"/>
              <a:ext cx="135616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6" name="Oval"/>
            <p:cNvSpPr/>
            <p:nvPr/>
          </p:nvSpPr>
          <p:spPr>
            <a:xfrm>
              <a:off x="927100" y="63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7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8" name="Oval"/>
            <p:cNvSpPr/>
            <p:nvPr/>
          </p:nvSpPr>
          <p:spPr>
            <a:xfrm>
              <a:off x="1219200" y="317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60" name="Rectangle"/>
          <p:cNvSpPr/>
          <p:nvPr/>
        </p:nvSpPr>
        <p:spPr>
          <a:xfrm>
            <a:off x="4654182" y="5407140"/>
            <a:ext cx="2214189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861" name="Prediction"/>
          <p:cNvSpPr/>
          <p:nvPr/>
        </p:nvSpPr>
        <p:spPr>
          <a:xfrm>
            <a:off x="5501839" y="5011361"/>
            <a:ext cx="1507217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6">
                    <a:lumOff val="-9568"/>
                  </a:schemeClr>
                </a:solidFill>
              </a:defRPr>
            </a:lvl1pPr>
          </a:lstStyle>
          <a:p>
            <a:pPr/>
            <a:r>
              <a:t>Prediction</a:t>
            </a:r>
          </a:p>
        </p:txBody>
      </p:sp>
      <p:grpSp>
        <p:nvGrpSpPr>
          <p:cNvPr id="873" name="Group"/>
          <p:cNvGrpSpPr/>
          <p:nvPr/>
        </p:nvGrpSpPr>
        <p:grpSpPr>
          <a:xfrm>
            <a:off x="2168556" y="3485782"/>
            <a:ext cx="843212" cy="853749"/>
            <a:chOff x="0" y="0"/>
            <a:chExt cx="843210" cy="853748"/>
          </a:xfrm>
        </p:grpSpPr>
        <p:sp>
          <p:nvSpPr>
            <p:cNvPr id="862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863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864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865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866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867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868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9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0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1" name="Line"/>
            <p:cNvSpPr/>
            <p:nvPr/>
          </p:nvSpPr>
          <p:spPr>
            <a:xfrm flipV="1">
              <a:off x="158554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2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86" name="Group"/>
          <p:cNvGrpSpPr/>
          <p:nvPr/>
        </p:nvGrpSpPr>
        <p:grpSpPr>
          <a:xfrm>
            <a:off x="1164823" y="4612876"/>
            <a:ext cx="1710416" cy="515649"/>
            <a:chOff x="0" y="0"/>
            <a:chExt cx="1710415" cy="515647"/>
          </a:xfrm>
        </p:grpSpPr>
        <p:sp>
          <p:nvSpPr>
            <p:cNvPr id="874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5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6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7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8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9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0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1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2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3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4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5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87" name="Rectangle"/>
          <p:cNvSpPr/>
          <p:nvPr/>
        </p:nvSpPr>
        <p:spPr>
          <a:xfrm>
            <a:off x="968914" y="4562413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888" name="Trying to minimize the “loss function” (function, that describes the error) on every iteration…"/>
          <p:cNvSpPr txBox="1"/>
          <p:nvPr/>
        </p:nvSpPr>
        <p:spPr>
          <a:xfrm>
            <a:off x="5301855" y="1709641"/>
            <a:ext cx="6244007" cy="281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Trying to minimize the “loss function” (function, that describes the error) on every iteration </a:t>
            </a:r>
          </a:p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Each weak learner (i.e. tree/iteration) is trying to learn what did the previous one did “wrong” and do better</a:t>
            </a:r>
          </a:p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The final model is the “combination” of all weak trees to build a strong classifier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roup"/>
          <p:cNvGrpSpPr/>
          <p:nvPr/>
        </p:nvGrpSpPr>
        <p:grpSpPr>
          <a:xfrm>
            <a:off x="1134246" y="1011133"/>
            <a:ext cx="1710417" cy="515649"/>
            <a:chOff x="0" y="0"/>
            <a:chExt cx="1710415" cy="515647"/>
          </a:xfrm>
        </p:grpSpPr>
        <p:sp>
          <p:nvSpPr>
            <p:cNvPr id="890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1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2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3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4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5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6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7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8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9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00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01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903" name="Implementation: Catboost"/>
          <p:cNvSpPr txBox="1"/>
          <p:nvPr>
            <p:ph type="title"/>
          </p:nvPr>
        </p:nvSpPr>
        <p:spPr>
          <a:xfrm>
            <a:off x="879475" y="88900"/>
            <a:ext cx="10433050" cy="64323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Implementation: Catboost</a:t>
            </a:r>
          </a:p>
        </p:txBody>
      </p:sp>
      <p:grpSp>
        <p:nvGrpSpPr>
          <p:cNvPr id="915" name="Group"/>
          <p:cNvGrpSpPr/>
          <p:nvPr/>
        </p:nvGrpSpPr>
        <p:grpSpPr>
          <a:xfrm>
            <a:off x="1952656" y="5282832"/>
            <a:ext cx="843212" cy="853749"/>
            <a:chOff x="0" y="0"/>
            <a:chExt cx="843210" cy="853748"/>
          </a:xfrm>
        </p:grpSpPr>
        <p:sp>
          <p:nvSpPr>
            <p:cNvPr id="904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905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906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907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908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909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910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1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2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3" name="Line"/>
            <p:cNvSpPr/>
            <p:nvPr/>
          </p:nvSpPr>
          <p:spPr>
            <a:xfrm flipV="1">
              <a:off x="158554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4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27" name="Group"/>
          <p:cNvGrpSpPr/>
          <p:nvPr/>
        </p:nvGrpSpPr>
        <p:grpSpPr>
          <a:xfrm>
            <a:off x="975264" y="1718404"/>
            <a:ext cx="843211" cy="853749"/>
            <a:chOff x="0" y="0"/>
            <a:chExt cx="843210" cy="853748"/>
          </a:xfrm>
        </p:grpSpPr>
        <p:sp>
          <p:nvSpPr>
            <p:cNvPr id="916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17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18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19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20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21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22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3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4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5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6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9" name="Group"/>
          <p:cNvGrpSpPr/>
          <p:nvPr/>
        </p:nvGrpSpPr>
        <p:grpSpPr>
          <a:xfrm>
            <a:off x="975264" y="3485782"/>
            <a:ext cx="843211" cy="853749"/>
            <a:chOff x="0" y="0"/>
            <a:chExt cx="843210" cy="853748"/>
          </a:xfrm>
        </p:grpSpPr>
        <p:sp>
          <p:nvSpPr>
            <p:cNvPr id="928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29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30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31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32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33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34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5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6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7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8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40" name="Plus Mark"/>
          <p:cNvSpPr/>
          <p:nvPr/>
        </p:nvSpPr>
        <p:spPr>
          <a:xfrm>
            <a:off x="1835975" y="36719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1" name="“Weak learner”"/>
          <p:cNvSpPr/>
          <p:nvPr/>
        </p:nvSpPr>
        <p:spPr>
          <a:xfrm>
            <a:off x="2132314" y="1695584"/>
            <a:ext cx="2619699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/>
            </a:lvl1pPr>
          </a:lstStyle>
          <a:p>
            <a:pPr/>
            <a:r>
              <a:t>“Weak learner”</a:t>
            </a:r>
          </a:p>
        </p:txBody>
      </p:sp>
      <p:sp>
        <p:nvSpPr>
          <p:cNvPr id="942" name="Line"/>
          <p:cNvSpPr/>
          <p:nvPr/>
        </p:nvSpPr>
        <p:spPr>
          <a:xfrm flipH="1">
            <a:off x="1831240" y="1994109"/>
            <a:ext cx="495839" cy="248655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43" name="Rectangle"/>
          <p:cNvSpPr/>
          <p:nvPr/>
        </p:nvSpPr>
        <p:spPr>
          <a:xfrm>
            <a:off x="938337" y="986070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grpSp>
        <p:nvGrpSpPr>
          <p:cNvPr id="956" name="Group"/>
          <p:cNvGrpSpPr/>
          <p:nvPr/>
        </p:nvGrpSpPr>
        <p:grpSpPr>
          <a:xfrm>
            <a:off x="1164823" y="2756666"/>
            <a:ext cx="1710416" cy="515649"/>
            <a:chOff x="0" y="0"/>
            <a:chExt cx="1710415" cy="515647"/>
          </a:xfrm>
        </p:grpSpPr>
        <p:sp>
          <p:nvSpPr>
            <p:cNvPr id="944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5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6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7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8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9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0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1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2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3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4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5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957" name="Rectangle"/>
          <p:cNvSpPr/>
          <p:nvPr/>
        </p:nvSpPr>
        <p:spPr>
          <a:xfrm>
            <a:off x="968914" y="2706202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958" name="Dataset"/>
          <p:cNvSpPr/>
          <p:nvPr/>
        </p:nvSpPr>
        <p:spPr>
          <a:xfrm>
            <a:off x="2210682" y="640516"/>
            <a:ext cx="956639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1">
                    <a:satOff val="-19091"/>
                    <a:lumOff val="-11921"/>
                  </a:schemeClr>
                </a:solidFill>
              </a:defRPr>
            </a:lvl1pPr>
          </a:lstStyle>
          <a:p>
            <a:pPr/>
            <a:r>
              <a:t>Dataset</a:t>
            </a:r>
          </a:p>
        </p:txBody>
      </p:sp>
      <p:sp>
        <p:nvSpPr>
          <p:cNvPr id="959" name="Line"/>
          <p:cNvSpPr/>
          <p:nvPr/>
        </p:nvSpPr>
        <p:spPr>
          <a:xfrm flipH="1">
            <a:off x="2449512" y="2529669"/>
            <a:ext cx="417280" cy="598613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60" name="Residuals"/>
          <p:cNvSpPr/>
          <p:nvPr/>
        </p:nvSpPr>
        <p:spPr>
          <a:xfrm>
            <a:off x="2724262" y="2170222"/>
            <a:ext cx="1309594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2"/>
                </a:solidFill>
              </a:defRPr>
            </a:lvl1pPr>
          </a:lstStyle>
          <a:p>
            <a:pPr/>
            <a:r>
              <a:t>Residuals </a:t>
            </a:r>
          </a:p>
        </p:txBody>
      </p:sp>
      <p:grpSp>
        <p:nvGrpSpPr>
          <p:cNvPr id="972" name="Group"/>
          <p:cNvGrpSpPr/>
          <p:nvPr/>
        </p:nvGrpSpPr>
        <p:grpSpPr>
          <a:xfrm>
            <a:off x="886364" y="5282832"/>
            <a:ext cx="843211" cy="853749"/>
            <a:chOff x="0" y="0"/>
            <a:chExt cx="843210" cy="853748"/>
          </a:xfrm>
        </p:grpSpPr>
        <p:sp>
          <p:nvSpPr>
            <p:cNvPr id="961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2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3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4" name="Oval"/>
            <p:cNvSpPr/>
            <p:nvPr/>
          </p:nvSpPr>
          <p:spPr>
            <a:xfrm>
              <a:off x="-1" y="642563"/>
              <a:ext cx="227535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5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6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009051"/>
            </a:solidFill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7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8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9" name="Line"/>
            <p:cNvSpPr/>
            <p:nvPr/>
          </p:nvSpPr>
          <p:spPr>
            <a:xfrm flipV="1">
              <a:off x="486469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0" name="Line"/>
            <p:cNvSpPr/>
            <p:nvPr/>
          </p:nvSpPr>
          <p:spPr>
            <a:xfrm flipV="1">
              <a:off x="158554" y="521027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1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73" name="Plus Mark"/>
          <p:cNvSpPr/>
          <p:nvPr/>
        </p:nvSpPr>
        <p:spPr>
          <a:xfrm>
            <a:off x="1747075" y="55261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85" name="Group"/>
          <p:cNvGrpSpPr/>
          <p:nvPr/>
        </p:nvGrpSpPr>
        <p:grpSpPr>
          <a:xfrm>
            <a:off x="3018949" y="5282832"/>
            <a:ext cx="843211" cy="853749"/>
            <a:chOff x="0" y="0"/>
            <a:chExt cx="843210" cy="853748"/>
          </a:xfrm>
        </p:grpSpPr>
        <p:sp>
          <p:nvSpPr>
            <p:cNvPr id="974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975" name="Oval"/>
            <p:cNvSpPr/>
            <p:nvPr/>
          </p:nvSpPr>
          <p:spPr>
            <a:xfrm>
              <a:off x="497208" y="319793"/>
              <a:ext cx="227535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976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977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978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979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rgbClr val="942193"/>
            </a:solidFill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783FF"/>
                  </a:solidFill>
                </a:defRPr>
              </a:pPr>
            </a:p>
          </p:txBody>
        </p:sp>
        <p:sp>
          <p:nvSpPr>
            <p:cNvPr id="980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1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2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3" name="Line"/>
            <p:cNvSpPr/>
            <p:nvPr/>
          </p:nvSpPr>
          <p:spPr>
            <a:xfrm flipV="1">
              <a:off x="158553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4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rgbClr val="94219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86" name="Plus Mark"/>
          <p:cNvSpPr/>
          <p:nvPr/>
        </p:nvSpPr>
        <p:spPr>
          <a:xfrm>
            <a:off x="2788475" y="5513416"/>
            <a:ext cx="265580" cy="265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7" name="Line"/>
          <p:cNvSpPr/>
          <p:nvPr/>
        </p:nvSpPr>
        <p:spPr>
          <a:xfrm>
            <a:off x="3906237" y="5686655"/>
            <a:ext cx="659418" cy="1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00" name="Group"/>
          <p:cNvGrpSpPr/>
          <p:nvPr/>
        </p:nvGrpSpPr>
        <p:grpSpPr>
          <a:xfrm>
            <a:off x="4970054" y="5457604"/>
            <a:ext cx="1507217" cy="515648"/>
            <a:chOff x="0" y="0"/>
            <a:chExt cx="1507215" cy="515647"/>
          </a:xfrm>
        </p:grpSpPr>
        <p:sp>
          <p:nvSpPr>
            <p:cNvPr id="988" name="Oval"/>
            <p:cNvSpPr/>
            <p:nvPr/>
          </p:nvSpPr>
          <p:spPr>
            <a:xfrm>
              <a:off x="408875" y="266699"/>
              <a:ext cx="135617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89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0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1" name="Oval"/>
            <p:cNvSpPr/>
            <p:nvPr/>
          </p:nvSpPr>
          <p:spPr>
            <a:xfrm>
              <a:off x="685800" y="317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2" name="Oval"/>
            <p:cNvSpPr/>
            <p:nvPr/>
          </p:nvSpPr>
          <p:spPr>
            <a:xfrm>
              <a:off x="680687" y="88900"/>
              <a:ext cx="135617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3" name="Oval"/>
            <p:cNvSpPr/>
            <p:nvPr/>
          </p:nvSpPr>
          <p:spPr>
            <a:xfrm>
              <a:off x="1371600" y="1397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4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5" name="Oval"/>
            <p:cNvSpPr/>
            <p:nvPr/>
          </p:nvSpPr>
          <p:spPr>
            <a:xfrm>
              <a:off x="952500" y="266699"/>
              <a:ext cx="135616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6" name="Oval"/>
            <p:cNvSpPr/>
            <p:nvPr/>
          </p:nvSpPr>
          <p:spPr>
            <a:xfrm>
              <a:off x="1092200" y="38099"/>
              <a:ext cx="135616" cy="147349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7" name="Oval"/>
            <p:cNvSpPr/>
            <p:nvPr/>
          </p:nvSpPr>
          <p:spPr>
            <a:xfrm>
              <a:off x="927100" y="63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8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9" name="Oval"/>
            <p:cNvSpPr/>
            <p:nvPr/>
          </p:nvSpPr>
          <p:spPr>
            <a:xfrm>
              <a:off x="1219200" y="317500"/>
              <a:ext cx="135616" cy="147348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solidFill>
                <a:schemeClr val="accent6">
                  <a:lumOff val="-9568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01" name="Rectangle"/>
          <p:cNvSpPr/>
          <p:nvPr/>
        </p:nvSpPr>
        <p:spPr>
          <a:xfrm>
            <a:off x="4654182" y="5407140"/>
            <a:ext cx="2214189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sp>
        <p:nvSpPr>
          <p:cNvPr id="1002" name="Prediction"/>
          <p:cNvSpPr/>
          <p:nvPr/>
        </p:nvSpPr>
        <p:spPr>
          <a:xfrm>
            <a:off x="5501839" y="5011361"/>
            <a:ext cx="1507217" cy="4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chemeClr val="accent6">
                    <a:lumOff val="-9568"/>
                  </a:schemeClr>
                </a:solidFill>
              </a:defRPr>
            </a:lvl1pPr>
          </a:lstStyle>
          <a:p>
            <a:pPr/>
            <a:r>
              <a:t>Prediction</a:t>
            </a:r>
          </a:p>
        </p:txBody>
      </p:sp>
      <p:grpSp>
        <p:nvGrpSpPr>
          <p:cNvPr id="1014" name="Group"/>
          <p:cNvGrpSpPr/>
          <p:nvPr/>
        </p:nvGrpSpPr>
        <p:grpSpPr>
          <a:xfrm>
            <a:off x="2168556" y="3485782"/>
            <a:ext cx="843212" cy="853749"/>
            <a:chOff x="0" y="0"/>
            <a:chExt cx="843210" cy="853748"/>
          </a:xfrm>
        </p:grpSpPr>
        <p:sp>
          <p:nvSpPr>
            <p:cNvPr id="1003" name="Oval"/>
            <p:cNvSpPr/>
            <p:nvPr/>
          </p:nvSpPr>
          <p:spPr>
            <a:xfrm>
              <a:off x="173995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1004" name="Oval"/>
            <p:cNvSpPr/>
            <p:nvPr/>
          </p:nvSpPr>
          <p:spPr>
            <a:xfrm>
              <a:off x="497209" y="319793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1005" name="Oval"/>
            <p:cNvSpPr/>
            <p:nvPr/>
          </p:nvSpPr>
          <p:spPr>
            <a:xfrm>
              <a:off x="347991" y="0"/>
              <a:ext cx="227534" cy="211185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1006" name="Oval"/>
            <p:cNvSpPr/>
            <p:nvPr/>
          </p:nvSpPr>
          <p:spPr>
            <a:xfrm>
              <a:off x="0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1007" name="Oval"/>
            <p:cNvSpPr/>
            <p:nvPr/>
          </p:nvSpPr>
          <p:spPr>
            <a:xfrm>
              <a:off x="33460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1008" name="Oval"/>
            <p:cNvSpPr/>
            <p:nvPr/>
          </p:nvSpPr>
          <p:spPr>
            <a:xfrm>
              <a:off x="615677" y="642563"/>
              <a:ext cx="227534" cy="211186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</a:p>
          </p:txBody>
        </p:sp>
        <p:sp>
          <p:nvSpPr>
            <p:cNvPr id="1009" name="Line"/>
            <p:cNvSpPr/>
            <p:nvPr/>
          </p:nvSpPr>
          <p:spPr>
            <a:xfrm flipV="1">
              <a:off x="352626" y="209923"/>
              <a:ext cx="78789" cy="12688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0" name="Line"/>
            <p:cNvSpPr/>
            <p:nvPr/>
          </p:nvSpPr>
          <p:spPr>
            <a:xfrm flipH="1" flipV="1">
              <a:off x="505113" y="201611"/>
              <a:ext cx="91528" cy="121533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1" name="Line"/>
            <p:cNvSpPr/>
            <p:nvPr/>
          </p:nvSpPr>
          <p:spPr>
            <a:xfrm flipV="1">
              <a:off x="486469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2" name="Line"/>
            <p:cNvSpPr/>
            <p:nvPr/>
          </p:nvSpPr>
          <p:spPr>
            <a:xfrm flipV="1">
              <a:off x="158554" y="521027"/>
              <a:ext cx="78789" cy="126881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3" name="Line"/>
            <p:cNvSpPr/>
            <p:nvPr/>
          </p:nvSpPr>
          <p:spPr>
            <a:xfrm flipH="1" flipV="1">
              <a:off x="638956" y="525159"/>
              <a:ext cx="91528" cy="121534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27" name="Group"/>
          <p:cNvGrpSpPr/>
          <p:nvPr/>
        </p:nvGrpSpPr>
        <p:grpSpPr>
          <a:xfrm>
            <a:off x="1164823" y="4612876"/>
            <a:ext cx="1710416" cy="515649"/>
            <a:chOff x="0" y="0"/>
            <a:chExt cx="1710415" cy="515647"/>
          </a:xfrm>
        </p:grpSpPr>
        <p:sp>
          <p:nvSpPr>
            <p:cNvPr id="1015" name="Oval"/>
            <p:cNvSpPr/>
            <p:nvPr/>
          </p:nvSpPr>
          <p:spPr>
            <a:xfrm>
              <a:off x="825499" y="1651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16" name="Oval"/>
            <p:cNvSpPr/>
            <p:nvPr/>
          </p:nvSpPr>
          <p:spPr>
            <a:xfrm>
              <a:off x="482600" y="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17" name="Oval"/>
            <p:cNvSpPr/>
            <p:nvPr/>
          </p:nvSpPr>
          <p:spPr>
            <a:xfrm>
              <a:off x="214967" y="3683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18" name="Oval"/>
            <p:cNvSpPr/>
            <p:nvPr/>
          </p:nvSpPr>
          <p:spPr>
            <a:xfrm>
              <a:off x="602783" y="3048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19" name="Oval"/>
            <p:cNvSpPr/>
            <p:nvPr/>
          </p:nvSpPr>
          <p:spPr>
            <a:xfrm>
              <a:off x="634999" y="635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20" name="Oval"/>
            <p:cNvSpPr/>
            <p:nvPr/>
          </p:nvSpPr>
          <p:spPr>
            <a:xfrm>
              <a:off x="1574799" y="152400"/>
              <a:ext cx="135617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21" name="Oval"/>
            <p:cNvSpPr/>
            <p:nvPr/>
          </p:nvSpPr>
          <p:spPr>
            <a:xfrm>
              <a:off x="0" y="139700"/>
              <a:ext cx="135616" cy="147348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22" name="Oval"/>
            <p:cNvSpPr/>
            <p:nvPr/>
          </p:nvSpPr>
          <p:spPr>
            <a:xfrm>
              <a:off x="952499" y="2666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23" name="Oval"/>
            <p:cNvSpPr/>
            <p:nvPr/>
          </p:nvSpPr>
          <p:spPr>
            <a:xfrm>
              <a:off x="1092199" y="38099"/>
              <a:ext cx="135617" cy="14734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24" name="Oval"/>
            <p:cNvSpPr/>
            <p:nvPr/>
          </p:nvSpPr>
          <p:spPr>
            <a:xfrm>
              <a:off x="927099" y="63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25" name="Oval"/>
            <p:cNvSpPr/>
            <p:nvPr/>
          </p:nvSpPr>
          <p:spPr>
            <a:xfrm>
              <a:off x="254000" y="88900"/>
              <a:ext cx="135616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26" name="Oval"/>
            <p:cNvSpPr/>
            <p:nvPr/>
          </p:nvSpPr>
          <p:spPr>
            <a:xfrm>
              <a:off x="1219199" y="317500"/>
              <a:ext cx="135617" cy="147348"/>
            </a:xfrm>
            <a:prstGeom prst="ellipse">
              <a:avLst/>
            </a:prstGeom>
            <a:solidFill>
              <a:srgbClr val="FF93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28" name="Rectangle"/>
          <p:cNvSpPr/>
          <p:nvPr/>
        </p:nvSpPr>
        <p:spPr>
          <a:xfrm>
            <a:off x="968914" y="4562413"/>
            <a:ext cx="2214188" cy="605132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</a:p>
        </p:txBody>
      </p:sp>
      <p:pic>
        <p:nvPicPr>
          <p:cNvPr id="1029" name="orig.png" descr="ori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6330" y="1403771"/>
            <a:ext cx="1507217" cy="1507217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Rectangle"/>
          <p:cNvSpPr/>
          <p:nvPr/>
        </p:nvSpPr>
        <p:spPr>
          <a:xfrm>
            <a:off x="761869" y="653635"/>
            <a:ext cx="6223641" cy="5550730"/>
          </a:xfrm>
          <a:prstGeom prst="rect">
            <a:avLst/>
          </a:prstGeom>
          <a:solidFill>
            <a:srgbClr val="FFFFFF">
              <a:alpha val="7495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1" name="Does a good job as an “out of the box” tool…"/>
          <p:cNvSpPr txBox="1"/>
          <p:nvPr/>
        </p:nvSpPr>
        <p:spPr>
          <a:xfrm>
            <a:off x="5441120" y="3307563"/>
            <a:ext cx="6472176" cy="1284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Does a good job as an “out of the box” tool </a:t>
            </a:r>
          </a:p>
          <a:p>
            <a:pPr marL="228600" indent="-228600">
              <a:lnSpc>
                <a:spcPct val="125000"/>
              </a:lnSpc>
              <a:spcBef>
                <a:spcPts val="1000"/>
              </a:spcBef>
              <a:buSzPct val="100000"/>
              <a:buFont typeface="Arial"/>
              <a:buChar char="•"/>
              <a:defRPr sz="19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Supports </a:t>
            </a:r>
            <a:r>
              <a:rPr b="1"/>
              <a:t>categorical</a:t>
            </a:r>
            <a:r>
              <a:t> features (predictors) as an input </a:t>
            </a:r>
          </a:p>
        </p:txBody>
      </p:sp>
      <p:pic>
        <p:nvPicPr>
          <p:cNvPr id="1032" name="catboost.jpg" descr="catboos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3684" y="1379570"/>
            <a:ext cx="1511301" cy="151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Building the model: how good is it?"/>
          <p:cNvSpPr txBox="1"/>
          <p:nvPr>
            <p:ph type="title"/>
          </p:nvPr>
        </p:nvSpPr>
        <p:spPr>
          <a:xfrm>
            <a:off x="590996" y="190925"/>
            <a:ext cx="11564888" cy="689468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Building the model: how good is it?</a:t>
            </a:r>
          </a:p>
        </p:txBody>
      </p:sp>
      <p:sp>
        <p:nvSpPr>
          <p:cNvPr id="1035" name="Morphometric"/>
          <p:cNvSpPr txBox="1"/>
          <p:nvPr/>
        </p:nvSpPr>
        <p:spPr>
          <a:xfrm>
            <a:off x="623405" y="1225832"/>
            <a:ext cx="18610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9300"/>
                </a:solidFill>
              </a:defRPr>
            </a:pPr>
            <a:r>
              <a:rPr sz="2000"/>
              <a:t>Morphometric</a:t>
            </a:r>
            <a:r>
              <a:t> </a:t>
            </a:r>
          </a:p>
        </p:txBody>
      </p:sp>
      <p:sp>
        <p:nvSpPr>
          <p:cNvPr id="1036" name="Morphometric + climate"/>
          <p:cNvSpPr txBox="1"/>
          <p:nvPr/>
        </p:nvSpPr>
        <p:spPr>
          <a:xfrm>
            <a:off x="623405" y="3855255"/>
            <a:ext cx="353388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009051"/>
                </a:solidFill>
              </a:defRPr>
            </a:lvl1pPr>
          </a:lstStyle>
          <a:p>
            <a:pPr/>
            <a:r>
              <a:t>Morphometric + climate</a:t>
            </a:r>
          </a:p>
        </p:txBody>
      </p:sp>
      <p:grpSp>
        <p:nvGrpSpPr>
          <p:cNvPr id="1041" name="Group"/>
          <p:cNvGrpSpPr/>
          <p:nvPr/>
        </p:nvGrpSpPr>
        <p:grpSpPr>
          <a:xfrm>
            <a:off x="696813" y="5272421"/>
            <a:ext cx="1457623" cy="1354238"/>
            <a:chOff x="0" y="0"/>
            <a:chExt cx="1457622" cy="1354236"/>
          </a:xfrm>
        </p:grpSpPr>
        <p:sp>
          <p:nvSpPr>
            <p:cNvPr id="1037" name="TP"/>
            <p:cNvSpPr/>
            <p:nvPr/>
          </p:nvSpPr>
          <p:spPr>
            <a:xfrm>
              <a:off x="0" y="-1"/>
              <a:ext cx="727430" cy="67760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1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TP</a:t>
              </a:r>
            </a:p>
          </p:txBody>
        </p:sp>
        <p:sp>
          <p:nvSpPr>
            <p:cNvPr id="1038" name="TN"/>
            <p:cNvSpPr/>
            <p:nvPr/>
          </p:nvSpPr>
          <p:spPr>
            <a:xfrm>
              <a:off x="730192" y="676635"/>
              <a:ext cx="727431" cy="677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1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TN</a:t>
              </a:r>
            </a:p>
          </p:txBody>
        </p:sp>
        <p:sp>
          <p:nvSpPr>
            <p:cNvPr id="1039" name="FP"/>
            <p:cNvSpPr/>
            <p:nvPr/>
          </p:nvSpPr>
          <p:spPr>
            <a:xfrm>
              <a:off x="0" y="676635"/>
              <a:ext cx="727430" cy="677602"/>
            </a:xfrm>
            <a:prstGeom prst="rect">
              <a:avLst/>
            </a:prstGeom>
            <a:solidFill>
              <a:srgbClr val="A7A7A7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1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FP</a:t>
              </a:r>
            </a:p>
          </p:txBody>
        </p:sp>
        <p:sp>
          <p:nvSpPr>
            <p:cNvPr id="1040" name="FN"/>
            <p:cNvSpPr/>
            <p:nvPr/>
          </p:nvSpPr>
          <p:spPr>
            <a:xfrm>
              <a:off x="730192" y="-1"/>
              <a:ext cx="727431" cy="677603"/>
            </a:xfrm>
            <a:prstGeom prst="rect">
              <a:avLst/>
            </a:prstGeom>
            <a:solidFill>
              <a:srgbClr val="A7A7A7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1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FN</a:t>
              </a:r>
            </a:p>
          </p:txBody>
        </p:sp>
      </p:grpSp>
      <p:sp>
        <p:nvSpPr>
          <p:cNvPr id="1042" name="auc = area under curve…"/>
          <p:cNvSpPr txBox="1"/>
          <p:nvPr/>
        </p:nvSpPr>
        <p:spPr>
          <a:xfrm>
            <a:off x="5575546" y="5205320"/>
            <a:ext cx="5456487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auc = area under curve </a:t>
            </a:r>
          </a:p>
          <a:p>
            <a:pPr marL="180473" indent="-180473">
              <a:buSzPct val="100000"/>
              <a:buChar char="•"/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only “tuned” parameter: number of trees (iterations) </a:t>
            </a:r>
          </a:p>
          <a:p>
            <a:pPr marL="180473" indent="-180473">
              <a:buSzPct val="100000"/>
              <a:buChar char="•"/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debris flow (1): 539, flood (0): 173 </a:t>
            </a:r>
          </a:p>
          <a:p>
            <a:pPr marL="180473" indent="-180473">
              <a:buSzPct val="100000"/>
              <a:buChar char="•"/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accuracy, when guessing randomly: 75.7 %</a:t>
            </a:r>
          </a:p>
        </p:txBody>
      </p:sp>
      <p:sp>
        <p:nvSpPr>
          <p:cNvPr id="1043" name="Accuracy : 91 %…"/>
          <p:cNvSpPr txBox="1"/>
          <p:nvPr/>
        </p:nvSpPr>
        <p:spPr>
          <a:xfrm>
            <a:off x="623405" y="1698534"/>
            <a:ext cx="4769828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20000"/>
              </a:lnSpc>
              <a:buSzPct val="100000"/>
              <a:buChar char="•"/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Accuracy : 91 %</a:t>
            </a:r>
          </a:p>
          <a:p>
            <a:pPr>
              <a:lnSpc>
                <a:spcPct val="120000"/>
              </a:lnSpc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(fraction of correct predictions)</a:t>
            </a:r>
          </a:p>
          <a:p>
            <a:pPr marL="180473" indent="-180473">
              <a:lnSpc>
                <a:spcPct val="120000"/>
              </a:lnSpc>
              <a:buSzPct val="100000"/>
              <a:buChar char="•"/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Confusion matrix: [145.,  28.]</a:t>
            </a:r>
          </a:p>
          <a:p>
            <a:pPr lvl="8" indent="1828800">
              <a:lnSpc>
                <a:spcPct val="120000"/>
              </a:lnSpc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   [ 17., 522.]</a:t>
            </a:r>
          </a:p>
        </p:txBody>
      </p:sp>
      <p:sp>
        <p:nvSpPr>
          <p:cNvPr id="1044" name="Accuracy: 92 %…"/>
          <p:cNvSpPr txBox="1"/>
          <p:nvPr/>
        </p:nvSpPr>
        <p:spPr>
          <a:xfrm>
            <a:off x="623405" y="4223981"/>
            <a:ext cx="476982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20000"/>
              </a:lnSpc>
              <a:buSzPct val="100000"/>
              <a:buChar char="•"/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Accuracy: 92 %</a:t>
            </a:r>
          </a:p>
          <a:p>
            <a:pPr marL="180473" indent="-180473">
              <a:lnSpc>
                <a:spcPct val="120000"/>
              </a:lnSpc>
              <a:buSzPct val="100000"/>
              <a:buChar char="•"/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Confusion matrix: [148.,  25.]</a:t>
            </a:r>
          </a:p>
          <a:p>
            <a:pPr lvl="4">
              <a:lnSpc>
                <a:spcPct val="120000"/>
              </a:lnSpc>
              <a:defRPr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   [ 14., 525.]</a:t>
            </a:r>
          </a:p>
        </p:txBody>
      </p:sp>
      <p:pic>
        <p:nvPicPr>
          <p:cNvPr id="1045" name="both_roc.pdf" descr="both_roc.pdf"/>
          <p:cNvPicPr>
            <a:picLocks noChangeAspect="1"/>
          </p:cNvPicPr>
          <p:nvPr/>
        </p:nvPicPr>
        <p:blipFill>
          <a:blip r:embed="rId2">
            <a:extLst/>
          </a:blip>
          <a:srcRect l="2246" t="9613" r="8816" b="0"/>
          <a:stretch>
            <a:fillRect/>
          </a:stretch>
        </p:blipFill>
        <p:spPr>
          <a:xfrm>
            <a:off x="5647946" y="1287081"/>
            <a:ext cx="5588383" cy="3549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Screenshot 2022-08-09 at 17.44.44.png" descr="Screenshot 2022-08-09 at 17.44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888" y="426062"/>
            <a:ext cx="3850492" cy="5878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8" name="Screenshot 2022-08-09 at 17.43.16.png" descr="Screenshot 2022-08-09 at 17.43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2446" y="1516567"/>
            <a:ext cx="6173850" cy="4745191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somewhere in Karakoram"/>
          <p:cNvSpPr txBox="1"/>
          <p:nvPr/>
        </p:nvSpPr>
        <p:spPr>
          <a:xfrm>
            <a:off x="8892024" y="6315899"/>
            <a:ext cx="288743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somewhere in Karakoram</a:t>
            </a:r>
          </a:p>
        </p:txBody>
      </p:sp>
      <p:sp>
        <p:nvSpPr>
          <p:cNvPr id="1050" name="somewhere in Tajikistan"/>
          <p:cNvSpPr txBox="1"/>
          <p:nvPr/>
        </p:nvSpPr>
        <p:spPr>
          <a:xfrm>
            <a:off x="2287081" y="6353999"/>
            <a:ext cx="27428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somewhere in Tajikistan</a:t>
            </a:r>
          </a:p>
        </p:txBody>
      </p:sp>
      <p:sp>
        <p:nvSpPr>
          <p:cNvPr id="1051" name="True positive…"/>
          <p:cNvSpPr txBox="1"/>
          <p:nvPr/>
        </p:nvSpPr>
        <p:spPr>
          <a:xfrm>
            <a:off x="5893205" y="714168"/>
            <a:ext cx="1863782" cy="1209041"/>
          </a:xfrm>
          <a:prstGeom prst="rect">
            <a:avLst/>
          </a:prstGeom>
          <a:solidFill>
            <a:srgbClr val="7979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ABDDA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True positive</a:t>
            </a:r>
          </a:p>
          <a:p>
            <a:pPr>
              <a:defRPr>
                <a:solidFill>
                  <a:srgbClr val="FF7E79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False positive</a:t>
            </a:r>
          </a:p>
          <a:p>
            <a:pPr>
              <a:defRPr>
                <a:solidFill>
                  <a:srgbClr val="FF93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True negative</a:t>
            </a:r>
          </a:p>
          <a:p>
            <a:pPr>
              <a:defRPr>
                <a:solidFill>
                  <a:srgbClr val="FFFFB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False negative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Why does Catboost model make this predictions?"/>
          <p:cNvSpPr txBox="1"/>
          <p:nvPr>
            <p:ph type="title"/>
          </p:nvPr>
        </p:nvSpPr>
        <p:spPr>
          <a:xfrm>
            <a:off x="590996" y="190500"/>
            <a:ext cx="11564888" cy="624777"/>
          </a:xfrm>
          <a:prstGeom prst="rect">
            <a:avLst/>
          </a:prstGeom>
        </p:spPr>
        <p:txBody>
          <a:bodyPr/>
          <a:lstStyle>
            <a:lvl1pPr algn="ctr">
              <a:defRPr sz="3000"/>
            </a:lvl1pPr>
          </a:lstStyle>
          <a:p>
            <a:pPr/>
            <a:r>
              <a:t>Why does Catboost model make this predictions?</a:t>
            </a:r>
          </a:p>
        </p:txBody>
      </p:sp>
      <p:sp>
        <p:nvSpPr>
          <p:cNvPr id="1054" name="Morphometric"/>
          <p:cNvSpPr txBox="1"/>
          <p:nvPr/>
        </p:nvSpPr>
        <p:spPr>
          <a:xfrm>
            <a:off x="2464905" y="6356632"/>
            <a:ext cx="18610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9300"/>
                </a:solidFill>
              </a:defRPr>
            </a:pPr>
            <a:r>
              <a:rPr sz="2000"/>
              <a:t>Morphometric</a:t>
            </a:r>
            <a:r>
              <a:t> </a:t>
            </a:r>
          </a:p>
        </p:txBody>
      </p:sp>
      <p:sp>
        <p:nvSpPr>
          <p:cNvPr id="1055" name="Morphometric + climate"/>
          <p:cNvSpPr txBox="1"/>
          <p:nvPr/>
        </p:nvSpPr>
        <p:spPr>
          <a:xfrm>
            <a:off x="7635237" y="6356632"/>
            <a:ext cx="353388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009051"/>
                </a:solidFill>
              </a:defRPr>
            </a:lvl1pPr>
          </a:lstStyle>
          <a:p>
            <a:pPr/>
            <a:r>
              <a:t>Morphometric + climate</a:t>
            </a:r>
          </a:p>
        </p:txBody>
      </p:sp>
      <p:pic>
        <p:nvPicPr>
          <p:cNvPr id="1056" name="climate_shap_testdata.pdf" descr="climate_shap_testdat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7480" y="822376"/>
            <a:ext cx="5969477" cy="5596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7" name="morph_shap_testdata.pdf" descr="morph_shap_testdat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200" y="822575"/>
            <a:ext cx="5969000" cy="5595938"/>
          </a:xfrm>
          <a:prstGeom prst="rect">
            <a:avLst/>
          </a:prstGeom>
          <a:ln w="12700">
            <a:miter lim="400000"/>
          </a:ln>
        </p:spPr>
      </p:pic>
      <p:sp>
        <p:nvSpPr>
          <p:cNvPr id="1058" name="Rectangle"/>
          <p:cNvSpPr/>
          <p:nvPr/>
        </p:nvSpPr>
        <p:spPr>
          <a:xfrm>
            <a:off x="6482629" y="825500"/>
            <a:ext cx="5664029" cy="5923558"/>
          </a:xfrm>
          <a:prstGeom prst="rect">
            <a:avLst/>
          </a:prstGeom>
          <a:solidFill>
            <a:srgbClr val="FFFFFF">
              <a:alpha val="7487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Why does Catboost model make this predictions?"/>
          <p:cNvSpPr txBox="1"/>
          <p:nvPr>
            <p:ph type="title"/>
          </p:nvPr>
        </p:nvSpPr>
        <p:spPr>
          <a:xfrm>
            <a:off x="590996" y="190500"/>
            <a:ext cx="11564888" cy="624777"/>
          </a:xfrm>
          <a:prstGeom prst="rect">
            <a:avLst/>
          </a:prstGeom>
        </p:spPr>
        <p:txBody>
          <a:bodyPr/>
          <a:lstStyle>
            <a:lvl1pPr algn="ctr">
              <a:defRPr sz="3000"/>
            </a:lvl1pPr>
          </a:lstStyle>
          <a:p>
            <a:pPr/>
            <a:r>
              <a:t>Why does Catboost model make this predictions?</a:t>
            </a:r>
          </a:p>
        </p:txBody>
      </p:sp>
      <p:sp>
        <p:nvSpPr>
          <p:cNvPr id="1061" name="Morphometric"/>
          <p:cNvSpPr txBox="1"/>
          <p:nvPr/>
        </p:nvSpPr>
        <p:spPr>
          <a:xfrm>
            <a:off x="2464905" y="6356632"/>
            <a:ext cx="18610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9300"/>
                </a:solidFill>
              </a:defRPr>
            </a:pPr>
            <a:r>
              <a:rPr sz="2000"/>
              <a:t>Morphometric</a:t>
            </a:r>
            <a:r>
              <a:t> </a:t>
            </a:r>
          </a:p>
        </p:txBody>
      </p:sp>
      <p:sp>
        <p:nvSpPr>
          <p:cNvPr id="1062" name="Morphometric + climate"/>
          <p:cNvSpPr txBox="1"/>
          <p:nvPr/>
        </p:nvSpPr>
        <p:spPr>
          <a:xfrm>
            <a:off x="7635237" y="6356632"/>
            <a:ext cx="353388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009051"/>
                </a:solidFill>
              </a:defRPr>
            </a:lvl1pPr>
          </a:lstStyle>
          <a:p>
            <a:pPr/>
            <a:r>
              <a:t>Morphometric + climate</a:t>
            </a:r>
          </a:p>
        </p:txBody>
      </p:sp>
      <p:pic>
        <p:nvPicPr>
          <p:cNvPr id="1063" name="climate_shap_testdata.pdf" descr="climate_shap_testdat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7480" y="822376"/>
            <a:ext cx="5969477" cy="5596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4" name="morph_shap_testdata.pdf" descr="morph_shap_testdat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200" y="822575"/>
            <a:ext cx="5969000" cy="559593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Rectangle"/>
          <p:cNvSpPr/>
          <p:nvPr/>
        </p:nvSpPr>
        <p:spPr>
          <a:xfrm>
            <a:off x="6482629" y="825500"/>
            <a:ext cx="5664029" cy="5923558"/>
          </a:xfrm>
          <a:prstGeom prst="rect">
            <a:avLst/>
          </a:prstGeom>
          <a:solidFill>
            <a:srgbClr val="FFFFFF">
              <a:alpha val="7487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6" name="Line"/>
          <p:cNvSpPr/>
          <p:nvPr/>
        </p:nvSpPr>
        <p:spPr>
          <a:xfrm flipH="1">
            <a:off x="5461000" y="807267"/>
            <a:ext cx="341205" cy="615133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Why does Catboost model make this predictions?"/>
          <p:cNvSpPr txBox="1"/>
          <p:nvPr>
            <p:ph type="title"/>
          </p:nvPr>
        </p:nvSpPr>
        <p:spPr>
          <a:xfrm>
            <a:off x="590996" y="190500"/>
            <a:ext cx="11564888" cy="624777"/>
          </a:xfrm>
          <a:prstGeom prst="rect">
            <a:avLst/>
          </a:prstGeom>
        </p:spPr>
        <p:txBody>
          <a:bodyPr/>
          <a:lstStyle>
            <a:lvl1pPr algn="ctr">
              <a:defRPr sz="3000"/>
            </a:lvl1pPr>
          </a:lstStyle>
          <a:p>
            <a:pPr/>
            <a:r>
              <a:t>Why does Catboost model make this predictions?</a:t>
            </a:r>
          </a:p>
        </p:txBody>
      </p:sp>
      <p:sp>
        <p:nvSpPr>
          <p:cNvPr id="1069" name="Morphometric"/>
          <p:cNvSpPr txBox="1"/>
          <p:nvPr/>
        </p:nvSpPr>
        <p:spPr>
          <a:xfrm>
            <a:off x="2464905" y="6356632"/>
            <a:ext cx="18610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9300"/>
                </a:solidFill>
              </a:defRPr>
            </a:pPr>
            <a:r>
              <a:rPr sz="2000"/>
              <a:t>Morphometric</a:t>
            </a:r>
            <a:r>
              <a:t> </a:t>
            </a:r>
          </a:p>
        </p:txBody>
      </p:sp>
      <p:sp>
        <p:nvSpPr>
          <p:cNvPr id="1070" name="Morphometric + climate"/>
          <p:cNvSpPr txBox="1"/>
          <p:nvPr/>
        </p:nvSpPr>
        <p:spPr>
          <a:xfrm>
            <a:off x="7635237" y="6356632"/>
            <a:ext cx="353388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009051"/>
                </a:solidFill>
              </a:defRPr>
            </a:lvl1pPr>
          </a:lstStyle>
          <a:p>
            <a:pPr/>
            <a:r>
              <a:t>Morphometric + climate</a:t>
            </a:r>
          </a:p>
        </p:txBody>
      </p:sp>
      <p:pic>
        <p:nvPicPr>
          <p:cNvPr id="1071" name="climate_shap_testdata.pdf" descr="climate_shap_testdat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7480" y="822376"/>
            <a:ext cx="5969477" cy="5596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2" name="morph_shap_testdata.pdf" descr="morph_shap_testdat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200" y="822575"/>
            <a:ext cx="5969000" cy="5595938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Rectangle"/>
          <p:cNvSpPr/>
          <p:nvPr/>
        </p:nvSpPr>
        <p:spPr>
          <a:xfrm>
            <a:off x="6482629" y="825500"/>
            <a:ext cx="5664029" cy="5923558"/>
          </a:xfrm>
          <a:prstGeom prst="rect">
            <a:avLst/>
          </a:prstGeom>
          <a:solidFill>
            <a:srgbClr val="FFFFFF">
              <a:alpha val="7487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4" name="Line"/>
          <p:cNvSpPr/>
          <p:nvPr/>
        </p:nvSpPr>
        <p:spPr>
          <a:xfrm flipH="1">
            <a:off x="4927600" y="4036894"/>
            <a:ext cx="611306" cy="61130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Rectangle"/>
          <p:cNvSpPr/>
          <p:nvPr/>
        </p:nvSpPr>
        <p:spPr>
          <a:xfrm>
            <a:off x="6553200" y="2385553"/>
            <a:ext cx="1270000" cy="256541"/>
          </a:xfrm>
          <a:prstGeom prst="rect">
            <a:avLst/>
          </a:prstGeom>
          <a:solidFill>
            <a:schemeClr val="accent4">
              <a:alpha val="99455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7" name="Why does Catboost model make this predictions?"/>
          <p:cNvSpPr txBox="1"/>
          <p:nvPr>
            <p:ph type="title"/>
          </p:nvPr>
        </p:nvSpPr>
        <p:spPr>
          <a:xfrm>
            <a:off x="590996" y="190500"/>
            <a:ext cx="11564888" cy="624777"/>
          </a:xfrm>
          <a:prstGeom prst="rect">
            <a:avLst/>
          </a:prstGeom>
        </p:spPr>
        <p:txBody>
          <a:bodyPr/>
          <a:lstStyle>
            <a:lvl1pPr algn="ctr">
              <a:defRPr sz="3000"/>
            </a:lvl1pPr>
          </a:lstStyle>
          <a:p>
            <a:pPr/>
            <a:r>
              <a:t>Why does Catboost model make this predictions?</a:t>
            </a:r>
          </a:p>
        </p:txBody>
      </p:sp>
      <p:sp>
        <p:nvSpPr>
          <p:cNvPr id="1078" name="Morphometric"/>
          <p:cNvSpPr txBox="1"/>
          <p:nvPr/>
        </p:nvSpPr>
        <p:spPr>
          <a:xfrm>
            <a:off x="2464905" y="6356632"/>
            <a:ext cx="18610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9300"/>
                </a:solidFill>
              </a:defRPr>
            </a:pPr>
            <a:r>
              <a:rPr sz="2000"/>
              <a:t>Morphometric</a:t>
            </a:r>
            <a:r>
              <a:t> </a:t>
            </a:r>
          </a:p>
        </p:txBody>
      </p:sp>
      <p:sp>
        <p:nvSpPr>
          <p:cNvPr id="1079" name="Morphometric + climate"/>
          <p:cNvSpPr txBox="1"/>
          <p:nvPr/>
        </p:nvSpPr>
        <p:spPr>
          <a:xfrm>
            <a:off x="7635237" y="6356632"/>
            <a:ext cx="353388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009051"/>
                </a:solidFill>
              </a:defRPr>
            </a:lvl1pPr>
          </a:lstStyle>
          <a:p>
            <a:pPr/>
            <a:r>
              <a:t>Morphometric + climate</a:t>
            </a:r>
          </a:p>
        </p:txBody>
      </p:sp>
      <p:pic>
        <p:nvPicPr>
          <p:cNvPr id="1080" name="climate_shap_testdata.pdf" descr="climate_shap_testdat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7480" y="822376"/>
            <a:ext cx="5969477" cy="5596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1" name="morph_shap_testdata.pdf" descr="morph_shap_testdat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200" y="822575"/>
            <a:ext cx="5969000" cy="5595938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sporadic_permafrost_frac"/>
          <p:cNvSpPr txBox="1"/>
          <p:nvPr/>
        </p:nvSpPr>
        <p:spPr>
          <a:xfrm>
            <a:off x="6236804" y="3942079"/>
            <a:ext cx="2299059" cy="269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sporadic_permafrost_frac</a:t>
            </a:r>
          </a:p>
        </p:txBody>
      </p:sp>
      <p:sp>
        <p:nvSpPr>
          <p:cNvPr id="1083" name="isolated_permafrost_frac"/>
          <p:cNvSpPr txBox="1"/>
          <p:nvPr/>
        </p:nvSpPr>
        <p:spPr>
          <a:xfrm>
            <a:off x="6249504" y="5238256"/>
            <a:ext cx="2299059" cy="269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isolated_permafrost_frac</a:t>
            </a:r>
          </a:p>
        </p:txBody>
      </p:sp>
      <p:sp>
        <p:nvSpPr>
          <p:cNvPr id="1084" name="continious_permafrost_area"/>
          <p:cNvSpPr txBox="1"/>
          <p:nvPr/>
        </p:nvSpPr>
        <p:spPr>
          <a:xfrm>
            <a:off x="6158050" y="5504956"/>
            <a:ext cx="2481968" cy="269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continious_permafrost_area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eenshot 2022-09-01 at 23.49.12.png" descr="Screenshot 2022-09-01 at 23.49.1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903"/>
          <a:stretch>
            <a:fillRect/>
          </a:stretch>
        </p:blipFill>
        <p:spPr>
          <a:xfrm>
            <a:off x="1507216" y="418676"/>
            <a:ext cx="4835963" cy="4695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What should we do to the catchment for it to “switch”:…"/>
          <p:cNvSpPr txBox="1"/>
          <p:nvPr>
            <p:ph type="body" sz="quarter" idx="1"/>
          </p:nvPr>
        </p:nvSpPr>
        <p:spPr>
          <a:xfrm>
            <a:off x="608705" y="862724"/>
            <a:ext cx="5444953" cy="27228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>
                <a:latin typeface="Verdana"/>
                <a:ea typeface="Verdana"/>
                <a:cs typeface="Verdana"/>
                <a:sym typeface="Verdana"/>
              </a:defRPr>
            </a:pPr>
            <a:r>
              <a:t>What should we do to the catchment for it to “switch”:</a:t>
            </a:r>
          </a:p>
          <a:p>
            <a:pPr marL="0" indent="0">
              <a:buSzTx/>
              <a:buFontTx/>
              <a:buNone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all things being equal, how can we make a “flood” catchment produce “debris flow”</a:t>
            </a:r>
          </a:p>
        </p:txBody>
      </p:sp>
      <p:pic>
        <p:nvPicPr>
          <p:cNvPr id="1087" name="istockphoto-1139968862-612x612.jpeg" descr="istockphoto-1139968862-612x612.jpeg"/>
          <p:cNvPicPr>
            <a:picLocks noChangeAspect="1"/>
          </p:cNvPicPr>
          <p:nvPr/>
        </p:nvPicPr>
        <p:blipFill>
          <a:blip r:embed="rId2">
            <a:extLst/>
          </a:blip>
          <a:srcRect l="8774" t="5756" r="6108" b="5756"/>
          <a:stretch>
            <a:fillRect/>
          </a:stretch>
        </p:blipFill>
        <p:spPr>
          <a:xfrm>
            <a:off x="770145" y="3624460"/>
            <a:ext cx="3682804" cy="2358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8" name="PD_area_example_fortalk2.pdf" descr="PD_area_example_fortalk2.pdf"/>
          <p:cNvPicPr>
            <a:picLocks noChangeAspect="1"/>
          </p:cNvPicPr>
          <p:nvPr/>
        </p:nvPicPr>
        <p:blipFill>
          <a:blip r:embed="rId3">
            <a:extLst/>
          </a:blip>
          <a:srcRect l="0" t="10515" r="8227" b="3963"/>
          <a:stretch>
            <a:fillRect/>
          </a:stretch>
        </p:blipFill>
        <p:spPr>
          <a:xfrm>
            <a:off x="6300552" y="157733"/>
            <a:ext cx="5869052" cy="54692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average probability of a DF (1)…"/>
          <p:cNvSpPr txBox="1"/>
          <p:nvPr/>
        </p:nvSpPr>
        <p:spPr>
          <a:xfrm>
            <a:off x="4534495" y="5679714"/>
            <a:ext cx="394881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i="1">
                <a:latin typeface="Verdana"/>
                <a:ea typeface="Verdana"/>
                <a:cs typeface="Verdana"/>
                <a:sym typeface="Verdana"/>
              </a:defRPr>
            </a:pPr>
            <a:r>
              <a:t>average probability of a DF (1)</a:t>
            </a:r>
          </a:p>
          <a:p>
            <a:pPr algn="ctr">
              <a:defRPr i="1">
                <a:latin typeface="Verdana"/>
                <a:ea typeface="Verdana"/>
                <a:cs typeface="Verdana"/>
                <a:sym typeface="Verdana"/>
              </a:defRPr>
            </a:pPr>
            <a:r>
              <a:t>for scenario, where all catchment</a:t>
            </a:r>
          </a:p>
          <a:p>
            <a:pPr algn="ctr">
              <a:defRPr i="1">
                <a:latin typeface="Verdana"/>
                <a:ea typeface="Verdana"/>
                <a:cs typeface="Verdana"/>
                <a:sym typeface="Verdana"/>
              </a:defRPr>
            </a:pPr>
            <a:r>
              <a:t>have the same area (x-axis) </a:t>
            </a:r>
          </a:p>
        </p:txBody>
      </p:sp>
      <p:sp>
        <p:nvSpPr>
          <p:cNvPr id="1091" name="Connection Line"/>
          <p:cNvSpPr/>
          <p:nvPr/>
        </p:nvSpPr>
        <p:spPr>
          <a:xfrm>
            <a:off x="6147027" y="2988791"/>
            <a:ext cx="1907878" cy="2635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9" h="21600" fill="norm" stroke="1" extrusionOk="0">
                <a:moveTo>
                  <a:pt x="134" y="21600"/>
                </a:moveTo>
                <a:cubicBezTo>
                  <a:pt x="-1061" y="14286"/>
                  <a:pt x="5741" y="7086"/>
                  <a:pt x="20539" y="0"/>
                </a:cubicBezTo>
              </a:path>
            </a:pathLst>
          </a:custGeom>
          <a:ln w="50800">
            <a:solidFill>
              <a:srgbClr val="535353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onclusions"/>
          <p:cNvSpPr txBox="1"/>
          <p:nvPr>
            <p:ph type="title"/>
          </p:nvPr>
        </p:nvSpPr>
        <p:spPr>
          <a:xfrm>
            <a:off x="990600" y="281781"/>
            <a:ext cx="10433050" cy="637378"/>
          </a:xfrm>
          <a:prstGeom prst="rect">
            <a:avLst/>
          </a:prstGeom>
        </p:spPr>
        <p:txBody>
          <a:bodyPr/>
          <a:lstStyle/>
          <a:p>
            <a:pPr/>
            <a:r>
              <a:t>Conclusions </a:t>
            </a:r>
          </a:p>
        </p:txBody>
      </p:sp>
      <p:sp>
        <p:nvSpPr>
          <p:cNvPr id="1094" name="Extend the dataset for “creating” the model by covering more diverse regions…"/>
          <p:cNvSpPr txBox="1"/>
          <p:nvPr>
            <p:ph type="body" sz="half" idx="1"/>
          </p:nvPr>
        </p:nvSpPr>
        <p:spPr>
          <a:xfrm>
            <a:off x="990599" y="4168610"/>
            <a:ext cx="10433051" cy="217499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20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Extend the dataset for “creating” the model by covering more diverse regions </a:t>
            </a:r>
          </a:p>
          <a:p>
            <a:pPr>
              <a:lnSpc>
                <a:spcPct val="100000"/>
              </a:lnSpc>
              <a:defRPr sz="20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Add vegetation cover to the feature list</a:t>
            </a:r>
          </a:p>
          <a:p>
            <a:pPr>
              <a:lnSpc>
                <a:spcPct val="100000"/>
              </a:lnSpc>
              <a:defRPr sz="20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Apply the model to the “new” areas (i.e. catchments without alluvial fan)  </a:t>
            </a:r>
          </a:p>
          <a:p>
            <a:pPr>
              <a:lnSpc>
                <a:spcPct val="100000"/>
              </a:lnSpc>
              <a:defRPr sz="20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To see the effect of the climate change - use RCP scenarios as a climate information </a:t>
            </a:r>
          </a:p>
        </p:txBody>
      </p:sp>
      <p:sp>
        <p:nvSpPr>
          <p:cNvPr id="1095" name="Outlook"/>
          <p:cNvSpPr txBox="1"/>
          <p:nvPr/>
        </p:nvSpPr>
        <p:spPr>
          <a:xfrm>
            <a:off x="990600" y="3287453"/>
            <a:ext cx="10433050" cy="63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200">
                <a:solidFill>
                  <a:srgbClr val="232365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/>
            <a:r>
              <a:t>Outlook  </a:t>
            </a:r>
          </a:p>
        </p:txBody>
      </p:sp>
      <p:sp>
        <p:nvSpPr>
          <p:cNvPr id="1096" name="We can build a machine learning classifier for distinguishing debris-flow dominated systems from flood dominated ones…"/>
          <p:cNvSpPr txBox="1"/>
          <p:nvPr/>
        </p:nvSpPr>
        <p:spPr>
          <a:xfrm>
            <a:off x="990599" y="1191032"/>
            <a:ext cx="10433051" cy="185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We can build a machine learning classifier for distinguishing debris-flow dominated systems from flood dominated ones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latin typeface="Segoe UI Semibold"/>
                <a:ea typeface="Segoe UI Semibold"/>
                <a:cs typeface="Segoe UI Semibold"/>
                <a:sym typeface="Segoe UI Semibold"/>
              </a:defRPr>
            </a:pPr>
            <a:r>
              <a:t>Climate data adds a lot of information to the model, but (all other things being equal) does not improve model performance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magnifying-glass-1020142__340.jpeg" descr="magnifying-glass-1020142__340.jpeg"/>
          <p:cNvPicPr>
            <a:picLocks noChangeAspect="1"/>
          </p:cNvPicPr>
          <p:nvPr/>
        </p:nvPicPr>
        <p:blipFill>
          <a:blip r:embed="rId2">
            <a:extLst/>
          </a:blip>
          <a:srcRect l="9032" t="3140" r="14476" b="3140"/>
          <a:stretch>
            <a:fillRect/>
          </a:stretch>
        </p:blipFill>
        <p:spPr>
          <a:xfrm flipH="1">
            <a:off x="441026" y="2254249"/>
            <a:ext cx="1917687" cy="2349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9" name="Screenshot 2022-09-02 at 17.40.38.png" descr="Screenshot 2022-09-02 at 17.40.38.png"/>
          <p:cNvPicPr>
            <a:picLocks noChangeAspect="1"/>
          </p:cNvPicPr>
          <p:nvPr/>
        </p:nvPicPr>
        <p:blipFill>
          <a:blip r:embed="rId3">
            <a:extLst/>
          </a:blip>
          <a:srcRect l="0" t="5909" r="0" b="0"/>
          <a:stretch>
            <a:fillRect/>
          </a:stretch>
        </p:blipFill>
        <p:spPr>
          <a:xfrm>
            <a:off x="2389186" y="0"/>
            <a:ext cx="9810368" cy="6857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magnifying-glass-1020142__340.jpeg" descr="magnifying-glass-1020142__340.jpeg"/>
          <p:cNvPicPr>
            <a:picLocks noChangeAspect="1"/>
          </p:cNvPicPr>
          <p:nvPr/>
        </p:nvPicPr>
        <p:blipFill>
          <a:blip r:embed="rId2">
            <a:extLst/>
          </a:blip>
          <a:srcRect l="9032" t="3140" r="14476" b="3140"/>
          <a:stretch>
            <a:fillRect/>
          </a:stretch>
        </p:blipFill>
        <p:spPr>
          <a:xfrm flipH="1">
            <a:off x="441026" y="2254249"/>
            <a:ext cx="1917687" cy="2349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2" name="Screenshot 2022-09-02 at 17.40.38.png" descr="Screenshot 2022-09-02 at 17.40.38.png"/>
          <p:cNvPicPr>
            <a:picLocks noChangeAspect="1"/>
          </p:cNvPicPr>
          <p:nvPr/>
        </p:nvPicPr>
        <p:blipFill>
          <a:blip r:embed="rId3">
            <a:extLst/>
          </a:blip>
          <a:srcRect l="0" t="5909" r="0" b="0"/>
          <a:stretch>
            <a:fillRect/>
          </a:stretch>
        </p:blipFill>
        <p:spPr>
          <a:xfrm>
            <a:off x="2389186" y="0"/>
            <a:ext cx="9810368" cy="6857912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Circle"/>
          <p:cNvSpPr/>
          <p:nvPr/>
        </p:nvSpPr>
        <p:spPr>
          <a:xfrm>
            <a:off x="3741578" y="2360066"/>
            <a:ext cx="954542" cy="955293"/>
          </a:xfrm>
          <a:prstGeom prst="ellipse">
            <a:avLst/>
          </a:prstGeom>
          <a:ln w="508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4" name="Circle"/>
          <p:cNvSpPr/>
          <p:nvPr/>
        </p:nvSpPr>
        <p:spPr>
          <a:xfrm>
            <a:off x="6805558" y="586667"/>
            <a:ext cx="954542" cy="955292"/>
          </a:xfrm>
          <a:prstGeom prst="ellipse">
            <a:avLst/>
          </a:prstGeom>
          <a:ln w="508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5" name="Circle"/>
          <p:cNvSpPr/>
          <p:nvPr/>
        </p:nvSpPr>
        <p:spPr>
          <a:xfrm>
            <a:off x="3945361" y="1604052"/>
            <a:ext cx="954543" cy="955293"/>
          </a:xfrm>
          <a:prstGeom prst="ellipse">
            <a:avLst/>
          </a:prstGeom>
          <a:ln w="508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6" name="Circle"/>
          <p:cNvSpPr/>
          <p:nvPr/>
        </p:nvSpPr>
        <p:spPr>
          <a:xfrm>
            <a:off x="4931726" y="2951354"/>
            <a:ext cx="954543" cy="955292"/>
          </a:xfrm>
          <a:prstGeom prst="ellipse">
            <a:avLst/>
          </a:prstGeom>
          <a:ln w="508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7" name="Circle"/>
          <p:cNvSpPr/>
          <p:nvPr/>
        </p:nvSpPr>
        <p:spPr>
          <a:xfrm>
            <a:off x="7926295" y="4222073"/>
            <a:ext cx="954542" cy="955293"/>
          </a:xfrm>
          <a:prstGeom prst="ellipse">
            <a:avLst/>
          </a:prstGeom>
          <a:ln w="508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8" name="Circle"/>
          <p:cNvSpPr/>
          <p:nvPr/>
        </p:nvSpPr>
        <p:spPr>
          <a:xfrm>
            <a:off x="9193228" y="4222073"/>
            <a:ext cx="954542" cy="955293"/>
          </a:xfrm>
          <a:prstGeom prst="ellipse">
            <a:avLst/>
          </a:prstGeom>
          <a:ln w="508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9" name="Circle"/>
          <p:cNvSpPr/>
          <p:nvPr/>
        </p:nvSpPr>
        <p:spPr>
          <a:xfrm>
            <a:off x="6805558" y="4778756"/>
            <a:ext cx="954542" cy="955292"/>
          </a:xfrm>
          <a:prstGeom prst="ellipse">
            <a:avLst/>
          </a:prstGeom>
          <a:ln w="508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shot 2022-08-31 at 23.15.36.png" descr="Screenshot 2022-08-31 at 23.15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670" y="2492752"/>
            <a:ext cx="4841014" cy="4024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shot 2022-09-01 at 23.49.12.png" descr="Screenshot 2022-09-01 at 23.49.1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64611"/>
          <a:stretch>
            <a:fillRect/>
          </a:stretch>
        </p:blipFill>
        <p:spPr>
          <a:xfrm>
            <a:off x="1507216" y="418676"/>
            <a:ext cx="4835963" cy="1694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shot 2022-08-31 at 23.15.36.png" descr="Screenshot 2022-08-31 at 23.15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670" y="2492752"/>
            <a:ext cx="4841014" cy="4024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shot 2022-09-01 at 23.49.12.png" descr="Screenshot 2022-09-01 at 23.49.1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64611"/>
          <a:stretch>
            <a:fillRect/>
          </a:stretch>
        </p:blipFill>
        <p:spPr>
          <a:xfrm>
            <a:off x="1507216" y="418676"/>
            <a:ext cx="4835963" cy="1694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shot 2022-09-01 at 23.49.51.png" descr="Screenshot 2022-09-01 at 23.49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17501" y="395052"/>
            <a:ext cx="5204829" cy="6067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shot 2022-09-06 at 15.07.13.png" descr="Screenshot 2022-09-06 at 15.07.13.png"/>
          <p:cNvPicPr>
            <a:picLocks noChangeAspect="1"/>
          </p:cNvPicPr>
          <p:nvPr/>
        </p:nvPicPr>
        <p:blipFill>
          <a:blip r:embed="rId2">
            <a:extLst/>
          </a:blip>
          <a:srcRect l="3223" t="0" r="0" b="0"/>
          <a:stretch>
            <a:fillRect/>
          </a:stretch>
        </p:blipFill>
        <p:spPr>
          <a:xfrm>
            <a:off x="402774" y="2601912"/>
            <a:ext cx="5733298" cy="1781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shot 2022-09-06 at 15.08.20.png" descr="Screenshot 2022-09-06 at 15.08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0123" y="634068"/>
            <a:ext cx="5401181" cy="1668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shot 2022-09-06 at 15.09.11.png" descr="Screenshot 2022-09-06 at 15.09.11.png"/>
          <p:cNvPicPr>
            <a:picLocks noChangeAspect="1"/>
          </p:cNvPicPr>
          <p:nvPr/>
        </p:nvPicPr>
        <p:blipFill>
          <a:blip r:embed="rId4">
            <a:extLst/>
          </a:blip>
          <a:srcRect l="2523" t="0" r="0" b="0"/>
          <a:stretch>
            <a:fillRect/>
          </a:stretch>
        </p:blipFill>
        <p:spPr>
          <a:xfrm>
            <a:off x="382136" y="4769234"/>
            <a:ext cx="5774722" cy="1463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shot 2022-09-06 at 15.10.01.png" descr="Screenshot 2022-09-06 at 15.10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57591" y="1207857"/>
            <a:ext cx="6047439" cy="1547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shot 2022-09-06 at 15.10.40.png" descr="Screenshot 2022-09-06 at 15.10.40.png"/>
          <p:cNvPicPr>
            <a:picLocks noChangeAspect="1"/>
          </p:cNvPicPr>
          <p:nvPr/>
        </p:nvPicPr>
        <p:blipFill>
          <a:blip r:embed="rId6">
            <a:extLst/>
          </a:blip>
          <a:srcRect l="0" t="0" r="3436" b="0"/>
          <a:stretch>
            <a:fillRect/>
          </a:stretch>
        </p:blipFill>
        <p:spPr>
          <a:xfrm>
            <a:off x="6126762" y="5510029"/>
            <a:ext cx="5880471" cy="1219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2-09-06 at 15.11.25.png" descr="Screenshot 2022-09-06 at 15.11.2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28991" y="3709132"/>
            <a:ext cx="6047439" cy="1153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mpact of a global temperature rise of 1.5 degrees Celsius on Asia’s glaciers (P. Kraaijenbrink et al., 2017)"/>
          <p:cNvSpPr txBox="1"/>
          <p:nvPr>
            <p:ph type="body" sz="quarter" idx="1"/>
          </p:nvPr>
        </p:nvSpPr>
        <p:spPr>
          <a:xfrm>
            <a:off x="5524257" y="6055490"/>
            <a:ext cx="6363772" cy="7134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i="1" sz="1600">
                <a:solidFill>
                  <a:srgbClr val="232365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/>
            <a:r>
              <a:t>Impact of a global temperature rise of 1.5 degrees Celsius on Asia’s glaciers (P. Kraaijenbrink et al., 2017)</a:t>
            </a:r>
          </a:p>
        </p:txBody>
      </p:sp>
      <p:pic>
        <p:nvPicPr>
          <p:cNvPr id="178" name="41586_2017_Article_BFnature23878_Fig2_HTML.jpg.jpeg" descr="41586_2017_Article_BFnature23878_Fig2_HTML.jp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5558" y="757633"/>
            <a:ext cx="7545096" cy="505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magnifying-glass-1020142__340.jpeg" descr="magnifying-glass-1020142__340.jpeg"/>
          <p:cNvPicPr>
            <a:picLocks noChangeAspect="1"/>
          </p:cNvPicPr>
          <p:nvPr/>
        </p:nvPicPr>
        <p:blipFill>
          <a:blip r:embed="rId3">
            <a:extLst/>
          </a:blip>
          <a:srcRect l="5178" t="3140" r="12700" b="3140"/>
          <a:stretch>
            <a:fillRect/>
          </a:stretch>
        </p:blipFill>
        <p:spPr>
          <a:xfrm flipH="1">
            <a:off x="1474502" y="1094672"/>
            <a:ext cx="2343950" cy="267496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What is happening in HMA?"/>
          <p:cNvSpPr txBox="1"/>
          <p:nvPr>
            <p:ph type="title"/>
          </p:nvPr>
        </p:nvSpPr>
        <p:spPr>
          <a:xfrm>
            <a:off x="837523" y="26980"/>
            <a:ext cx="11170458" cy="80093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What is happening in HMA?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shot 2022-08-31 at 14.43.47.png" descr="Screenshot 2022-08-31 at 14.43.47.png"/>
          <p:cNvPicPr>
            <a:picLocks noChangeAspect="1"/>
          </p:cNvPicPr>
          <p:nvPr/>
        </p:nvPicPr>
        <p:blipFill>
          <a:blip r:embed="rId2">
            <a:extLst/>
          </a:blip>
          <a:srcRect l="6985" t="13523" r="58559" b="30823"/>
          <a:stretch>
            <a:fillRect/>
          </a:stretch>
        </p:blipFill>
        <p:spPr>
          <a:xfrm rot="8220000">
            <a:off x="6868309" y="733101"/>
            <a:ext cx="1822002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shot 2022-08-31 at 14.43.47.png" descr="Screenshot 2022-08-31 at 14.43.47.png"/>
          <p:cNvPicPr>
            <a:picLocks noChangeAspect="1"/>
          </p:cNvPicPr>
          <p:nvPr/>
        </p:nvPicPr>
        <p:blipFill>
          <a:blip r:embed="rId2">
            <a:extLst/>
          </a:blip>
          <a:srcRect l="51654" t="13094" r="14915" b="31990"/>
          <a:stretch>
            <a:fillRect/>
          </a:stretch>
        </p:blipFill>
        <p:spPr>
          <a:xfrm rot="8218824">
            <a:off x="1011691" y="733143"/>
            <a:ext cx="1791568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shot 2022-08-23 at 14.19.47.png" descr="Screenshot 2022-08-23 at 14.19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6808175" y="1738939"/>
            <a:ext cx="4326885" cy="438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shot 2022-08-23 at 14.20.38.png" descr="Screenshot 2022-08-23 at 14.20.38.png"/>
          <p:cNvPicPr>
            <a:picLocks noChangeAspect="1"/>
          </p:cNvPicPr>
          <p:nvPr/>
        </p:nvPicPr>
        <p:blipFill>
          <a:blip r:embed="rId4">
            <a:extLst/>
          </a:blip>
          <a:srcRect l="12578" t="0" r="2183" b="0"/>
          <a:stretch>
            <a:fillRect/>
          </a:stretch>
        </p:blipFill>
        <p:spPr>
          <a:xfrm rot="5400000">
            <a:off x="1084897" y="1738939"/>
            <a:ext cx="4354904" cy="438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debris flow dominated"/>
          <p:cNvSpPr txBox="1"/>
          <p:nvPr>
            <p:ph type="title" idx="4294967295"/>
          </p:nvPr>
        </p:nvSpPr>
        <p:spPr>
          <a:xfrm>
            <a:off x="2347385" y="559975"/>
            <a:ext cx="3932238" cy="1020759"/>
          </a:xfrm>
          <a:prstGeom prst="rect">
            <a:avLst/>
          </a:prstGeom>
        </p:spPr>
        <p:txBody>
          <a:bodyPr/>
          <a:lstStyle>
            <a:lvl1pPr algn="ctr">
              <a:defRPr b="0" sz="2300"/>
            </a:lvl1pPr>
          </a:lstStyle>
          <a:p>
            <a:pPr/>
            <a:r>
              <a:t>debris flow dominated </a:t>
            </a:r>
          </a:p>
        </p:txBody>
      </p:sp>
      <p:sp>
        <p:nvSpPr>
          <p:cNvPr id="187" name="fluvial flow dominated"/>
          <p:cNvSpPr txBox="1"/>
          <p:nvPr/>
        </p:nvSpPr>
        <p:spPr>
          <a:xfrm>
            <a:off x="8447816" y="559975"/>
            <a:ext cx="3932239" cy="102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defRPr sz="2300">
                <a:solidFill>
                  <a:srgbClr val="232365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/>
            <a:r>
              <a:t>fluvial flow dominated </a:t>
            </a:r>
          </a:p>
        </p:txBody>
      </p:sp>
      <p:sp>
        <p:nvSpPr>
          <p:cNvPr id="188" name="Image source: Google Earth"/>
          <p:cNvSpPr txBox="1"/>
          <p:nvPr/>
        </p:nvSpPr>
        <p:spPr>
          <a:xfrm>
            <a:off x="7690473" y="6278645"/>
            <a:ext cx="3246007" cy="371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defRPr i="1">
                <a:solidFill>
                  <a:srgbClr val="232365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/>
            <a:r>
              <a:t>Image source: Google Earth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o use ML classifier to estimate probabilities of debris-flow vs flood dominated system…"/>
          <p:cNvSpPr txBox="1"/>
          <p:nvPr>
            <p:ph type="title"/>
          </p:nvPr>
        </p:nvSpPr>
        <p:spPr>
          <a:xfrm>
            <a:off x="1231900" y="651867"/>
            <a:ext cx="10433050" cy="527486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b="0" sz="2700"/>
            </a:pPr>
          </a:p>
          <a:p>
            <a:pPr marL="320842" indent="-320842">
              <a:lnSpc>
                <a:spcPct val="120000"/>
              </a:lnSpc>
              <a:buSzPct val="100000"/>
              <a:defRPr b="0" sz="2700"/>
            </a:pPr>
            <a:r>
              <a:t>to use ML classifier to estimate probabilities of debris-flow vs flood dominated system</a:t>
            </a:r>
          </a:p>
          <a:p>
            <a:pPr marL="320842" indent="-320842">
              <a:lnSpc>
                <a:spcPct val="120000"/>
              </a:lnSpc>
              <a:buSzPct val="100000"/>
              <a:defRPr b="0" sz="2700"/>
            </a:pPr>
            <a:r>
              <a:t>to identify the parameters, that matter for the classification</a:t>
            </a:r>
          </a:p>
          <a:p>
            <a:pPr marL="320842" indent="-320842">
              <a:lnSpc>
                <a:spcPct val="120000"/>
              </a:lnSpc>
              <a:buSzPct val="100000"/>
              <a:defRPr b="0" sz="2700"/>
            </a:pPr>
            <a:r>
              <a:t>to see if adding climatic features affects the classification</a:t>
            </a:r>
          </a:p>
          <a:p>
            <a:pPr marL="320842" indent="-320842">
              <a:lnSpc>
                <a:spcPct val="120000"/>
              </a:lnSpc>
              <a:buSzPct val="100000"/>
              <a:defRPr b="0" sz="2700"/>
            </a:pPr>
            <a:r>
              <a:t>to find out if there are any regional differences</a:t>
            </a:r>
          </a:p>
          <a:p>
            <a:pPr marL="320842" indent="-320842">
              <a:lnSpc>
                <a:spcPct val="120000"/>
              </a:lnSpc>
              <a:buSzPct val="100000"/>
              <a:defRPr b="0" sz="2700"/>
            </a:pPr>
          </a:p>
          <a:p>
            <a:pPr marL="320842" indent="-320842">
              <a:lnSpc>
                <a:spcPct val="120000"/>
              </a:lnSpc>
              <a:buSzPct val="100000"/>
              <a:defRPr b="0" sz="2700"/>
            </a:pPr>
            <a:r>
              <a:t>to make projections based on climate scenarios </a:t>
            </a:r>
          </a:p>
        </p:txBody>
      </p:sp>
      <p:sp>
        <p:nvSpPr>
          <p:cNvPr id="191" name="Research questions"/>
          <p:cNvSpPr txBox="1"/>
          <p:nvPr/>
        </p:nvSpPr>
        <p:spPr>
          <a:xfrm>
            <a:off x="837523" y="166680"/>
            <a:ext cx="11170458" cy="800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defRPr b="1" sz="3200">
                <a:solidFill>
                  <a:srgbClr val="232365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/>
            <a:r>
              <a:t>Research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